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Lst>
  <p:notesMasterIdLst>
    <p:notesMasterId r:id="rId51"/>
  </p:notesMasterIdLst>
  <p:sldIdLst>
    <p:sldId id="260" r:id="rId2"/>
    <p:sldId id="309" r:id="rId3"/>
    <p:sldId id="618" r:id="rId4"/>
    <p:sldId id="310" r:id="rId5"/>
    <p:sldId id="585" r:id="rId6"/>
    <p:sldId id="311" r:id="rId7"/>
    <p:sldId id="625" r:id="rId8"/>
    <p:sldId id="593" r:id="rId9"/>
    <p:sldId id="587" r:id="rId10"/>
    <p:sldId id="303" r:id="rId11"/>
    <p:sldId id="277" r:id="rId12"/>
    <p:sldId id="257" r:id="rId13"/>
    <p:sldId id="623" r:id="rId14"/>
    <p:sldId id="624" r:id="rId15"/>
    <p:sldId id="278" r:id="rId16"/>
    <p:sldId id="617" r:id="rId17"/>
    <p:sldId id="262" r:id="rId18"/>
    <p:sldId id="280" r:id="rId19"/>
    <p:sldId id="611" r:id="rId20"/>
    <p:sldId id="612" r:id="rId21"/>
    <p:sldId id="282" r:id="rId22"/>
    <p:sldId id="283" r:id="rId23"/>
    <p:sldId id="613" r:id="rId24"/>
    <p:sldId id="281" r:id="rId25"/>
    <p:sldId id="258" r:id="rId26"/>
    <p:sldId id="264" r:id="rId27"/>
    <p:sldId id="304" r:id="rId28"/>
    <p:sldId id="259" r:id="rId29"/>
    <p:sldId id="305" r:id="rId30"/>
    <p:sldId id="306" r:id="rId31"/>
    <p:sldId id="307" r:id="rId32"/>
    <p:sldId id="263" r:id="rId33"/>
    <p:sldId id="308" r:id="rId34"/>
    <p:sldId id="265" r:id="rId35"/>
    <p:sldId id="266" r:id="rId36"/>
    <p:sldId id="267" r:id="rId37"/>
    <p:sldId id="621" r:id="rId38"/>
    <p:sldId id="622" r:id="rId39"/>
    <p:sldId id="289" r:id="rId40"/>
    <p:sldId id="284" r:id="rId41"/>
    <p:sldId id="271" r:id="rId42"/>
    <p:sldId id="272" r:id="rId43"/>
    <p:sldId id="273" r:id="rId44"/>
    <p:sldId id="274" r:id="rId45"/>
    <p:sldId id="610" r:id="rId46"/>
    <p:sldId id="285" r:id="rId47"/>
    <p:sldId id="619" r:id="rId48"/>
    <p:sldId id="620" r:id="rId49"/>
    <p:sldId id="269"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urav Rattihall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9446"/>
    <a:srgbClr val="F37B72"/>
    <a:srgbClr val="25ADCC"/>
    <a:srgbClr val="F27B72"/>
    <a:srgbClr val="1B75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3694" autoAdjust="0"/>
    <p:restoredTop sz="95179" autoAdjust="0"/>
  </p:normalViewPr>
  <p:slideViewPr>
    <p:cSldViewPr snapToGrid="0">
      <p:cViewPr varScale="1">
        <p:scale>
          <a:sx n="85" d="100"/>
          <a:sy n="85" d="100"/>
        </p:scale>
        <p:origin x="184" y="110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D76B98-4FF3-4F26-AFA8-B1457EA3B7D9}" type="datetimeFigureOut">
              <a:rPr lang="en-US" smtClean="0"/>
              <a:t>6/10/21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C90063-7643-4C68-9D4C-898CBB74E88B}" type="slidenum">
              <a:rPr lang="en-US" smtClean="0"/>
              <a:t>‹#›</a:t>
            </a:fld>
            <a:endParaRPr lang="en-US"/>
          </a:p>
        </p:txBody>
      </p:sp>
    </p:spTree>
    <p:extLst>
      <p:ext uri="{BB962C8B-B14F-4D97-AF65-F5344CB8AC3E}">
        <p14:creationId xmlns:p14="http://schemas.microsoft.com/office/powerpoint/2010/main" val="3723572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p:cNvSpPr>
          <p:nvPr>
            <p:ph type="sldImg"/>
          </p:nvPr>
        </p:nvSpPr>
        <p:spPr>
          <a:ln/>
        </p:spPr>
      </p:sp>
      <p:sp>
        <p:nvSpPr>
          <p:cNvPr id="18435" name="Notes Placeholder 2"/>
          <p:cNvSpPr>
            <a:spLocks noGrp="1"/>
          </p:cNvSpPr>
          <p:nvPr>
            <p:ph type="body" idx="1"/>
          </p:nvPr>
        </p:nvSpPr>
        <p:spPr>
          <a:noFill/>
          <a:ln/>
        </p:spPr>
        <p:txBody>
          <a:bodyPr/>
          <a:lstStyle/>
          <a:p>
            <a:endParaRPr lang="en-US"/>
          </a:p>
        </p:txBody>
      </p:sp>
      <p:sp>
        <p:nvSpPr>
          <p:cNvPr id="18436" name="Slide Number Placeholder 3"/>
          <p:cNvSpPr>
            <a:spLocks noGrp="1"/>
          </p:cNvSpPr>
          <p:nvPr>
            <p:ph type="sldNum" sz="quarter" idx="5"/>
          </p:nvPr>
        </p:nvSpPr>
        <p:spPr>
          <a:xfrm>
            <a:off x="3884613" y="8684926"/>
            <a:ext cx="2971800" cy="457513"/>
          </a:xfrm>
          <a:prstGeom prst="rect">
            <a:avLst/>
          </a:prstGeom>
          <a:noFill/>
        </p:spPr>
        <p:txBody>
          <a:bodyPr/>
          <a:lstStyle/>
          <a:p>
            <a:fld id="{BE4D51B2-934F-4B45-91B1-3D4EFDB4D74D}" type="slidenum">
              <a:rPr lang="en-US" smtClean="0">
                <a:latin typeface="Arial" charset="0"/>
                <a:ea typeface="Arial" charset="0"/>
                <a:cs typeface="Arial" charset="0"/>
              </a:rPr>
              <a:pPr/>
              <a:t>5</a:t>
            </a:fld>
            <a:endParaRPr lang="en-US">
              <a:latin typeface="Arial" charset="0"/>
              <a:ea typeface="Arial" charset="0"/>
              <a:cs typeface="Arial" charset="0"/>
            </a:endParaRPr>
          </a:p>
        </p:txBody>
      </p:sp>
    </p:spTree>
    <p:extLst>
      <p:ext uri="{BB962C8B-B14F-4D97-AF65-F5344CB8AC3E}">
        <p14:creationId xmlns:p14="http://schemas.microsoft.com/office/powerpoint/2010/main" val="25023831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We're </a:t>
            </a:r>
            <a:r>
              <a:rPr lang="en-US" dirty="0" err="1"/>
              <a:t>reimplementing</a:t>
            </a:r>
            <a:r>
              <a:rPr lang="en-US" dirty="0"/>
              <a:t> the PGA as a Django web application, but now no longer a reference implementation, instead a UI platform</a:t>
            </a:r>
          </a:p>
          <a:p>
            <a:r>
              <a:rPr lang="en-US" dirty="0"/>
              <a:t>* Each portal page contains dynamic UI components that talk to a REST API that bridges calls to the Airavata API</a:t>
            </a:r>
          </a:p>
          <a:p>
            <a:r>
              <a:rPr lang="en-US" dirty="0"/>
              <a:t>* With a real UI component model, gateway developers will be able to create custom, domain-specific UI components</a:t>
            </a:r>
          </a:p>
          <a:p>
            <a:endParaRPr lang="en-US" dirty="0"/>
          </a:p>
        </p:txBody>
      </p:sp>
      <p:sp>
        <p:nvSpPr>
          <p:cNvPr id="4" name="Slide Number Placeholder 3"/>
          <p:cNvSpPr>
            <a:spLocks noGrp="1"/>
          </p:cNvSpPr>
          <p:nvPr>
            <p:ph type="sldNum" sz="quarter" idx="10"/>
          </p:nvPr>
        </p:nvSpPr>
        <p:spPr/>
        <p:txBody>
          <a:bodyPr/>
          <a:lstStyle/>
          <a:p>
            <a:fld id="{352410C9-F6F2-4568-B1FE-29DC5D1D87FF}" type="slidenum">
              <a:rPr lang="en-US" smtClean="0"/>
              <a:t>19</a:t>
            </a:fld>
            <a:endParaRPr lang="en-US"/>
          </a:p>
        </p:txBody>
      </p:sp>
    </p:spTree>
    <p:extLst>
      <p:ext uri="{BB962C8B-B14F-4D97-AF65-F5344CB8AC3E}">
        <p14:creationId xmlns:p14="http://schemas.microsoft.com/office/powerpoint/2010/main" val="355509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 typeface="Arial" panose="020B0604020202020204" pitchFamily="34" charset="0"/>
              <a:buChar char="•"/>
            </a:pPr>
            <a:r>
              <a:rPr lang="en-US" dirty="0"/>
              <a:t>Not just a reference implementation but a UI platform on which custom UI components can be built</a:t>
            </a:r>
          </a:p>
          <a:p>
            <a:pPr marL="171450" indent="-171450">
              <a:buFont typeface="Arial" panose="020B0604020202020204" pitchFamily="34" charset="0"/>
              <a:buChar char="•"/>
            </a:pPr>
            <a:r>
              <a:rPr lang="en-US" dirty="0"/>
              <a:t>Custom UI component types:</a:t>
            </a:r>
          </a:p>
          <a:p>
            <a:pPr marL="628650" lvl="1" indent="-171450">
              <a:buFont typeface="Arial" panose="020B0604020202020204" pitchFamily="34" charset="0"/>
              <a:buChar char="•"/>
            </a:pPr>
            <a:r>
              <a:rPr lang="en-US" dirty="0"/>
              <a:t>Application input editor</a:t>
            </a:r>
          </a:p>
          <a:p>
            <a:pPr marL="628650" lvl="1" indent="-171450">
              <a:buFont typeface="Arial" panose="020B0604020202020204" pitchFamily="34" charset="0"/>
              <a:buChar char="•"/>
            </a:pPr>
            <a:r>
              <a:rPr lang="en-US" dirty="0"/>
              <a:t>Application output visualizer</a:t>
            </a:r>
          </a:p>
          <a:p>
            <a:pPr marL="628650" lvl="1" indent="-171450">
              <a:buFont typeface="Arial" panose="020B0604020202020204" pitchFamily="34" charset="0"/>
              <a:buChar char="•"/>
            </a:pPr>
            <a:r>
              <a:rPr lang="en-US" dirty="0"/>
              <a:t>Custom application specific experiment editor</a:t>
            </a:r>
          </a:p>
          <a:p>
            <a:endParaRPr lang="en-US" dirty="0"/>
          </a:p>
        </p:txBody>
      </p:sp>
      <p:sp>
        <p:nvSpPr>
          <p:cNvPr id="4" name="Slide Number Placeholder 3"/>
          <p:cNvSpPr>
            <a:spLocks noGrp="1"/>
          </p:cNvSpPr>
          <p:nvPr>
            <p:ph type="sldNum" sz="quarter" idx="10"/>
          </p:nvPr>
        </p:nvSpPr>
        <p:spPr/>
        <p:txBody>
          <a:bodyPr/>
          <a:lstStyle/>
          <a:p>
            <a:fld id="{352410C9-F6F2-4568-B1FE-29DC5D1D87FF}" type="slidenum">
              <a:rPr lang="en-US" smtClean="0"/>
              <a:t>20</a:t>
            </a:fld>
            <a:endParaRPr lang="en-US"/>
          </a:p>
        </p:txBody>
      </p:sp>
    </p:spTree>
    <p:extLst>
      <p:ext uri="{BB962C8B-B14F-4D97-AF65-F5344CB8AC3E}">
        <p14:creationId xmlns:p14="http://schemas.microsoft.com/office/powerpoint/2010/main" val="416602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Apache Helix is “A cluster management framework for partitioned and replicated distributed resources”</a:t>
            </a:r>
          </a:p>
          <a:p>
            <a:pPr marL="171450" indent="-171450">
              <a:buFont typeface="Arial" panose="020B0604020202020204" pitchFamily="34" charset="0"/>
              <a:buChar char="•"/>
            </a:pPr>
            <a:r>
              <a:rPr lang="en-US" dirty="0"/>
              <a:t>The most relevant part of Helix for Airavata is the task framework</a:t>
            </a:r>
          </a:p>
          <a:p>
            <a:pPr marL="171450" indent="-171450">
              <a:buFont typeface="Arial" panose="020B0604020202020204" pitchFamily="34" charset="0"/>
              <a:buChar char="•"/>
            </a:pPr>
            <a:r>
              <a:rPr lang="en-US" dirty="0"/>
              <a:t>Helix task framework has a notion of workflows, jobs and tasks, and jobs can be arranged in a DAG to make a Workflow</a:t>
            </a:r>
          </a:p>
          <a:p>
            <a:pPr marL="171450" indent="-171450">
              <a:buFont typeface="Arial" panose="020B0604020202020204" pitchFamily="34" charset="0"/>
              <a:buChar char="•"/>
            </a:pPr>
            <a:r>
              <a:rPr lang="en-US" dirty="0"/>
              <a:t>Nodes that provide task implementation are called Participants</a:t>
            </a:r>
          </a:p>
          <a:p>
            <a:pPr marL="171450" indent="-171450">
              <a:buFont typeface="Arial" panose="020B0604020202020204" pitchFamily="34" charset="0"/>
              <a:buChar char="•"/>
            </a:pPr>
            <a:r>
              <a:rPr lang="en-US" dirty="0"/>
              <a:t>The idea is to put each Helix participant into its own Docker container, so each Task implementation is in its own container</a:t>
            </a:r>
          </a:p>
          <a:p>
            <a:pPr marL="171450" indent="-171450">
              <a:buFont typeface="Arial" panose="020B0604020202020204" pitchFamily="34" charset="0"/>
              <a:buChar char="•"/>
            </a:pPr>
            <a:r>
              <a:rPr lang="en-US" dirty="0"/>
              <a:t>This will simplify adding a new Task implementation, even into a production Airavata deployment</a:t>
            </a:r>
          </a:p>
          <a:p>
            <a:pPr marL="171450" indent="-171450">
              <a:buFont typeface="Arial" panose="020B0604020202020204" pitchFamily="34" charset="0"/>
              <a:buChar char="•"/>
            </a:pPr>
            <a:r>
              <a:rPr lang="en-US" dirty="0"/>
              <a:t>Helix will simplify creating new workflows out of existing Task implementations</a:t>
            </a:r>
          </a:p>
        </p:txBody>
      </p:sp>
      <p:sp>
        <p:nvSpPr>
          <p:cNvPr id="4" name="Slide Number Placeholder 3"/>
          <p:cNvSpPr>
            <a:spLocks noGrp="1"/>
          </p:cNvSpPr>
          <p:nvPr>
            <p:ph type="sldNum" sz="quarter" idx="10"/>
          </p:nvPr>
        </p:nvSpPr>
        <p:spPr/>
        <p:txBody>
          <a:bodyPr/>
          <a:lstStyle/>
          <a:p>
            <a:fld id="{352410C9-F6F2-4568-B1FE-29DC5D1D87FF}" type="slidenum">
              <a:rPr lang="en-US" smtClean="0"/>
              <a:t>21</a:t>
            </a:fld>
            <a:endParaRPr lang="en-US"/>
          </a:p>
        </p:txBody>
      </p:sp>
    </p:spTree>
    <p:extLst>
      <p:ext uri="{BB962C8B-B14F-4D97-AF65-F5344CB8AC3E}">
        <p14:creationId xmlns:p14="http://schemas.microsoft.com/office/powerpoint/2010/main" val="3931191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 typeface="Arial" panose="020B0604020202020204" pitchFamily="34" charset="0"/>
              <a:buChar char="•"/>
            </a:pPr>
            <a:r>
              <a:rPr lang="en-US" dirty="0"/>
              <a:t>Currently authorization is based on statically defined roles, leading to a hierarchical structure: only Gateway admins can add new applications or define and share resources.</a:t>
            </a:r>
          </a:p>
          <a:p>
            <a:pPr marL="171450" indent="-171450">
              <a:buFont typeface="Arial" panose="020B0604020202020204" pitchFamily="34" charset="0"/>
              <a:buChar char="•"/>
            </a:pPr>
            <a:r>
              <a:rPr lang="en-US" dirty="0"/>
              <a:t>Group based authorization will allow any user to create applications and resources in the gateway and share them with whomever they want</a:t>
            </a:r>
          </a:p>
          <a:p>
            <a:pPr marL="171450" indent="-171450">
              <a:buFont typeface="Arial" panose="020B0604020202020204" pitchFamily="34" charset="0"/>
              <a:buChar char="•"/>
            </a:pPr>
            <a:r>
              <a:rPr lang="en-US" dirty="0"/>
              <a:t>Also allows for more fine grained authorization, when a gateway admin wants to share an application or resource with only certain users</a:t>
            </a:r>
          </a:p>
          <a:p>
            <a:endParaRPr lang="en-US" dirty="0"/>
          </a:p>
        </p:txBody>
      </p:sp>
      <p:sp>
        <p:nvSpPr>
          <p:cNvPr id="4" name="Slide Number Placeholder 3"/>
          <p:cNvSpPr>
            <a:spLocks noGrp="1"/>
          </p:cNvSpPr>
          <p:nvPr>
            <p:ph type="sldNum" sz="quarter" idx="10"/>
          </p:nvPr>
        </p:nvSpPr>
        <p:spPr/>
        <p:txBody>
          <a:bodyPr/>
          <a:lstStyle/>
          <a:p>
            <a:fld id="{352410C9-F6F2-4568-B1FE-29DC5D1D87FF}" type="slidenum">
              <a:rPr lang="en-US" smtClean="0"/>
              <a:t>22</a:t>
            </a:fld>
            <a:endParaRPr lang="en-US"/>
          </a:p>
        </p:txBody>
      </p:sp>
    </p:spTree>
    <p:extLst>
      <p:ext uri="{BB962C8B-B14F-4D97-AF65-F5344CB8AC3E}">
        <p14:creationId xmlns:p14="http://schemas.microsoft.com/office/powerpoint/2010/main" val="2612210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7856A1-5E9D-C54B-99AB-E01B9917FC47}" type="slidenum">
              <a:rPr lang="en-US" smtClean="0"/>
              <a:pPr/>
              <a:t>25</a:t>
            </a:fld>
            <a:endParaRPr lang="en-US"/>
          </a:p>
        </p:txBody>
      </p:sp>
    </p:spTree>
    <p:extLst>
      <p:ext uri="{BB962C8B-B14F-4D97-AF65-F5344CB8AC3E}">
        <p14:creationId xmlns:p14="http://schemas.microsoft.com/office/powerpoint/2010/main" val="918089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90063-7643-4C68-9D4C-898CBB74E88B}" type="slidenum">
              <a:rPr lang="en-US" smtClean="0"/>
              <a:t>30</a:t>
            </a:fld>
            <a:endParaRPr lang="en-US"/>
          </a:p>
        </p:txBody>
      </p:sp>
    </p:spTree>
    <p:extLst>
      <p:ext uri="{BB962C8B-B14F-4D97-AF65-F5344CB8AC3E}">
        <p14:creationId xmlns:p14="http://schemas.microsoft.com/office/powerpoint/2010/main" val="3134539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7856A1-5E9D-C54B-99AB-E01B9917FC47}" type="slidenum">
              <a:rPr lang="en-US" smtClean="0"/>
              <a:t>36</a:t>
            </a:fld>
            <a:endParaRPr lang="en-US"/>
          </a:p>
        </p:txBody>
      </p:sp>
    </p:spTree>
    <p:extLst>
      <p:ext uri="{BB962C8B-B14F-4D97-AF65-F5344CB8AC3E}">
        <p14:creationId xmlns:p14="http://schemas.microsoft.com/office/powerpoint/2010/main" val="4004975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7856A1-5E9D-C54B-99AB-E01B9917FC47}" type="slidenum">
              <a:rPr lang="en-US" smtClean="0"/>
              <a:t>39</a:t>
            </a:fld>
            <a:endParaRPr lang="en-US"/>
          </a:p>
        </p:txBody>
      </p:sp>
    </p:spTree>
    <p:extLst>
      <p:ext uri="{BB962C8B-B14F-4D97-AF65-F5344CB8AC3E}">
        <p14:creationId xmlns:p14="http://schemas.microsoft.com/office/powerpoint/2010/main" val="744158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0549920-530C-3848-A64A-470267AE883E}"/>
              </a:ext>
            </a:extLst>
          </p:cNvPr>
          <p:cNvSpPr>
            <a:spLocks noGrp="1"/>
          </p:cNvSpPr>
          <p:nvPr>
            <p:ph type="sldNum" sz="quarter" idx="5"/>
          </p:nvPr>
        </p:nvSpPr>
        <p:spPr>
          <a:ln/>
        </p:spPr>
        <p:txBody>
          <a:bodyPr/>
          <a:lstStyle/>
          <a:p>
            <a:fld id="{71E6C1F1-4DA0-714A-99C7-177823B86605}" type="slidenum">
              <a:rPr lang="en-US" altLang="en-US"/>
              <a:pPr/>
              <a:t>8</a:t>
            </a:fld>
            <a:endParaRPr lang="en-US" altLang="en-US"/>
          </a:p>
        </p:txBody>
      </p:sp>
      <p:sp>
        <p:nvSpPr>
          <p:cNvPr id="82945" name="Rectangle 1">
            <a:extLst>
              <a:ext uri="{FF2B5EF4-FFF2-40B4-BE49-F238E27FC236}">
                <a16:creationId xmlns:a16="http://schemas.microsoft.com/office/drawing/2014/main" id="{908DE953-1AC6-4644-B1B3-B6C3B453CCA6}"/>
              </a:ext>
            </a:extLst>
          </p:cNvPr>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2946" name="Rectangle 2">
            <a:extLst>
              <a:ext uri="{FF2B5EF4-FFF2-40B4-BE49-F238E27FC236}">
                <a16:creationId xmlns:a16="http://schemas.microsoft.com/office/drawing/2014/main" id="{DDFE8DA6-1961-354D-B9CD-A468B9E3B001}"/>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altLang="en-US" sz="1500" dirty="0">
                <a:solidFill>
                  <a:srgbClr val="0022F2"/>
                </a:solidFill>
                <a:latin typeface="Arial" panose="020B0604020202020204" pitchFamily="34" charset="0"/>
                <a:cs typeface="Arial" panose="020B0604020202020204" pitchFamily="34" charset="0"/>
                <a:sym typeface="Arial" panose="020B0604020202020204" pitchFamily="34" charset="0"/>
              </a:rPr>
              <a:t>* at the level of the network fabric, EGEE and the US are well connected: in Europe, DANTE's GEANT2 backbone, and in the U.S., our federal </a:t>
            </a:r>
            <a:r>
              <a:rPr lang="en-US" altLang="en-US" sz="1500" dirty="0" err="1">
                <a:solidFill>
                  <a:srgbClr val="0022F2"/>
                </a:solidFill>
                <a:latin typeface="Arial" panose="020B0604020202020204" pitchFamily="34" charset="0"/>
                <a:cs typeface="Arial" panose="020B0604020202020204" pitchFamily="34" charset="0"/>
                <a:sym typeface="Arial" panose="020B0604020202020204" pitchFamily="34" charset="0"/>
              </a:rPr>
              <a:t>r&amp;e</a:t>
            </a:r>
            <a:r>
              <a:rPr lang="en-US" altLang="en-US" sz="1500" dirty="0">
                <a:solidFill>
                  <a:srgbClr val="0022F2"/>
                </a:solidFill>
                <a:latin typeface="Arial" panose="020B0604020202020204" pitchFamily="34" charset="0"/>
                <a:cs typeface="Arial" panose="020B0604020202020204" pitchFamily="34" charset="0"/>
                <a:sym typeface="Arial" panose="020B0604020202020204" pitchFamily="34" charset="0"/>
              </a:rPr>
              <a:t> networks, </a:t>
            </a:r>
            <a:r>
              <a:rPr lang="en-US" altLang="en-US" sz="1500" dirty="0" err="1">
                <a:solidFill>
                  <a:srgbClr val="0022F2"/>
                </a:solidFill>
                <a:latin typeface="Arial" panose="020B0604020202020204" pitchFamily="34" charset="0"/>
                <a:cs typeface="Arial" panose="020B0604020202020204" pitchFamily="34" charset="0"/>
                <a:sym typeface="Arial" panose="020B0604020202020204" pitchFamily="34" charset="0"/>
              </a:rPr>
              <a:t>espially</a:t>
            </a:r>
            <a:r>
              <a:rPr lang="en-US" altLang="en-US" sz="1500" dirty="0">
                <a:solidFill>
                  <a:srgbClr val="0022F2"/>
                </a:solidFill>
                <a:latin typeface="Arial" panose="020B0604020202020204" pitchFamily="34" charset="0"/>
                <a:cs typeface="Arial" panose="020B0604020202020204" pitchFamily="34" charset="0"/>
                <a:sym typeface="Arial" panose="020B0604020202020204" pitchFamily="34" charset="0"/>
              </a:rPr>
              <a:t> Internet2's Abilene, enjoy connectivity across the Atlantic via multiple 10 </a:t>
            </a:r>
            <a:r>
              <a:rPr lang="en-US" altLang="en-US" sz="1500" dirty="0" err="1">
                <a:solidFill>
                  <a:srgbClr val="0022F2"/>
                </a:solidFill>
                <a:latin typeface="Arial" panose="020B0604020202020204" pitchFamily="34" charset="0"/>
                <a:cs typeface="Arial" panose="020B0604020202020204" pitchFamily="34" charset="0"/>
                <a:sym typeface="Arial" panose="020B0604020202020204" pitchFamily="34" charset="0"/>
              </a:rPr>
              <a:t>Gbps</a:t>
            </a:r>
            <a:r>
              <a:rPr lang="en-US" altLang="en-US" sz="1500" dirty="0">
                <a:solidFill>
                  <a:srgbClr val="0022F2"/>
                </a:solidFill>
                <a:latin typeface="Arial" panose="020B0604020202020204" pitchFamily="34" charset="0"/>
                <a:cs typeface="Arial" panose="020B0604020202020204" pitchFamily="34" charset="0"/>
                <a:sym typeface="Arial" panose="020B0604020202020204" pitchFamily="34" charset="0"/>
              </a:rPr>
              <a:t> links (2 of which are supported by OCI's IRNC program).</a:t>
            </a:r>
            <a:endParaRPr lang="en-US" altLang="en-US" sz="1700" dirty="0">
              <a:latin typeface="Helvetica Neue" panose="02000503000000020004" pitchFamily="2" charset="0"/>
              <a:sym typeface="Helvetica Neue" panose="02000503000000020004" pitchFamily="2" charset="0"/>
            </a:endParaRPr>
          </a:p>
          <a:p>
            <a:r>
              <a:rPr lang="en-US" altLang="en-US" dirty="0">
                <a:latin typeface="Helvetica Neue" panose="02000503000000020004" pitchFamily="2" charset="0"/>
                <a:sym typeface="Helvetica Neue" panose="02000503000000020004" pitchFamily="2" charset="0"/>
              </a:rPr>
              <a:t> </a:t>
            </a:r>
          </a:p>
          <a:p>
            <a:endParaRPr lang="en-US" altLang="en-US" sz="2200" dirty="0">
              <a:latin typeface="Lucida Grande" panose="020B0600040502020204" pitchFamily="34" charset="0"/>
              <a:sym typeface="Lucida Grande" panose="020B0600040502020204" pitchFamily="34" charset="0"/>
            </a:endParaRPr>
          </a:p>
        </p:txBody>
      </p:sp>
    </p:spTree>
    <p:extLst>
      <p:ext uri="{BB962C8B-B14F-4D97-AF65-F5344CB8AC3E}">
        <p14:creationId xmlns:p14="http://schemas.microsoft.com/office/powerpoint/2010/main" val="3551996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90063-7643-4C68-9D4C-898CBB74E88B}" type="slidenum">
              <a:rPr lang="en-US" smtClean="0"/>
              <a:t>9</a:t>
            </a:fld>
            <a:endParaRPr lang="en-US"/>
          </a:p>
        </p:txBody>
      </p:sp>
    </p:spTree>
    <p:extLst>
      <p:ext uri="{BB962C8B-B14F-4D97-AF65-F5344CB8AC3E}">
        <p14:creationId xmlns:p14="http://schemas.microsoft.com/office/powerpoint/2010/main" val="4221569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Jeff Z: Left: the code</a:t>
            </a:r>
            <a:r>
              <a:rPr lang="en-US" baseline="0" dirty="0"/>
              <a:t> and the right is the user interface</a:t>
            </a:r>
            <a:endParaRPr lang="en-US" dirty="0"/>
          </a:p>
        </p:txBody>
      </p:sp>
      <p:sp>
        <p:nvSpPr>
          <p:cNvPr id="4" name="Slide Number Placeholder 3"/>
          <p:cNvSpPr>
            <a:spLocks noGrp="1"/>
          </p:cNvSpPr>
          <p:nvPr>
            <p:ph type="sldNum" sz="quarter" idx="10"/>
          </p:nvPr>
        </p:nvSpPr>
        <p:spPr/>
        <p:txBody>
          <a:bodyPr/>
          <a:lstStyle/>
          <a:p>
            <a:fld id="{AEC90063-7643-4C68-9D4C-898CBB74E88B}" type="slidenum">
              <a:rPr lang="en-US" smtClean="0"/>
              <a:t>11</a:t>
            </a:fld>
            <a:endParaRPr lang="en-US"/>
          </a:p>
        </p:txBody>
      </p:sp>
    </p:spTree>
    <p:extLst>
      <p:ext uri="{BB962C8B-B14F-4D97-AF65-F5344CB8AC3E}">
        <p14:creationId xmlns:p14="http://schemas.microsoft.com/office/powerpoint/2010/main" val="1764298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User interfaces redirect user to Identity &amp; Access Management service to log in the user and retrieve access token</a:t>
            </a:r>
          </a:p>
          <a:p>
            <a:pPr marL="171450" indent="-171450">
              <a:buFont typeface="Arial" panose="020B0604020202020204" pitchFamily="34" charset="0"/>
              <a:buChar char="•"/>
            </a:pPr>
            <a:r>
              <a:rPr lang="en-US" dirty="0"/>
              <a:t>All interaction between UI and Airavata occurs through the API server which is an API gateway to the functionality in Airavata</a:t>
            </a:r>
          </a:p>
          <a:p>
            <a:pPr marL="171450" indent="-171450">
              <a:buFont typeface="Arial" panose="020B0604020202020204" pitchFamily="34" charset="0"/>
              <a:buChar char="•"/>
            </a:pPr>
            <a:r>
              <a:rPr lang="en-US" dirty="0"/>
              <a:t>To launch a computational experiment, UI registers input files with the API and then saves and launches a description of the experiment</a:t>
            </a:r>
          </a:p>
          <a:p>
            <a:pPr marL="171450" indent="-171450">
              <a:buFont typeface="Arial" panose="020B0604020202020204" pitchFamily="34" charset="0"/>
              <a:buChar char="•"/>
            </a:pPr>
            <a:r>
              <a:rPr lang="en-US" dirty="0"/>
              <a:t>Airavata keeps track of the experiment and updates its status as it progresses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27B0933-2F27-5E4D-B012-73B39BD0D6DA}" type="slidenum">
              <a:rPr lang="en-US" smtClean="0"/>
              <a:t>12</a:t>
            </a:fld>
            <a:endParaRPr lang="en-US"/>
          </a:p>
        </p:txBody>
      </p:sp>
    </p:spTree>
    <p:extLst>
      <p:ext uri="{BB962C8B-B14F-4D97-AF65-F5344CB8AC3E}">
        <p14:creationId xmlns:p14="http://schemas.microsoft.com/office/powerpoint/2010/main" val="1533400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Because Airavata is multi-tenanted, it is relatively easy to support many science gateways on a single running instance of Airavata middleware</a:t>
            </a:r>
          </a:p>
          <a:p>
            <a:pPr marL="171450" indent="-171450">
              <a:buFont typeface="Arial" panose="020B0604020202020204" pitchFamily="34" charset="0"/>
              <a:buChar char="•"/>
            </a:pPr>
            <a:r>
              <a:rPr lang="en-US" dirty="0"/>
              <a:t>Software-as-a-service science gateway: Someone has code or codes they want to make available via a gateway, so </a:t>
            </a:r>
            <a:r>
              <a:rPr lang="en-US" dirty="0" err="1"/>
              <a:t>SciGaP</a:t>
            </a:r>
            <a:r>
              <a:rPr lang="en-US" dirty="0"/>
              <a:t> helps them do it. Examples: Searching SRA, </a:t>
            </a:r>
            <a:r>
              <a:rPr lang="en-US" dirty="0" err="1"/>
              <a:t>dREG</a:t>
            </a:r>
            <a:r>
              <a:rPr lang="en-US" dirty="0"/>
              <a:t>, </a:t>
            </a:r>
            <a:r>
              <a:rPr lang="en-US" dirty="0" err="1"/>
              <a:t>SimVascular</a:t>
            </a:r>
            <a:r>
              <a:rPr lang="en-US" dirty="0"/>
              <a:t>, </a:t>
            </a:r>
            <a:r>
              <a:rPr lang="en-US" dirty="0" err="1"/>
              <a:t>UltraScan</a:t>
            </a:r>
            <a:r>
              <a:rPr lang="en-US" dirty="0"/>
              <a:t> and SEAGrid</a:t>
            </a:r>
          </a:p>
        </p:txBody>
      </p:sp>
      <p:sp>
        <p:nvSpPr>
          <p:cNvPr id="4" name="Slide Number Placeholder 3"/>
          <p:cNvSpPr>
            <a:spLocks noGrp="1"/>
          </p:cNvSpPr>
          <p:nvPr>
            <p:ph type="sldNum" sz="quarter" idx="5"/>
          </p:nvPr>
        </p:nvSpPr>
        <p:spPr/>
        <p:txBody>
          <a:bodyPr/>
          <a:lstStyle/>
          <a:p>
            <a:fld id="{D27B0933-2F27-5E4D-B012-73B39BD0D6DA}" type="slidenum">
              <a:rPr lang="en-US" smtClean="0"/>
              <a:t>13</a:t>
            </a:fld>
            <a:endParaRPr lang="en-US"/>
          </a:p>
        </p:txBody>
      </p:sp>
    </p:spTree>
    <p:extLst>
      <p:ext uri="{BB962C8B-B14F-4D97-AF65-F5344CB8AC3E}">
        <p14:creationId xmlns:p14="http://schemas.microsoft.com/office/powerpoint/2010/main" val="4207661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API server exposes an API defined by Thrift IDL for interacting with Airavata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Thrift makes it easy to generate API clients in almost any language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We’re currently working on a new portal user interface implemented on the Django framework and built from the ground up for extensibility</a:t>
            </a:r>
          </a:p>
          <a:p>
            <a:endParaRPr lang="en-US" dirty="0"/>
          </a:p>
        </p:txBody>
      </p:sp>
      <p:sp>
        <p:nvSpPr>
          <p:cNvPr id="4" name="Slide Number Placeholder 3"/>
          <p:cNvSpPr>
            <a:spLocks noGrp="1"/>
          </p:cNvSpPr>
          <p:nvPr>
            <p:ph type="sldNum" sz="quarter" idx="5"/>
          </p:nvPr>
        </p:nvSpPr>
        <p:spPr/>
        <p:txBody>
          <a:bodyPr/>
          <a:lstStyle/>
          <a:p>
            <a:fld id="{D27B0933-2F27-5E4D-B012-73B39BD0D6DA}" type="slidenum">
              <a:rPr lang="en-US" smtClean="0"/>
              <a:t>14</a:t>
            </a:fld>
            <a:endParaRPr lang="en-US"/>
          </a:p>
        </p:txBody>
      </p:sp>
    </p:spTree>
    <p:extLst>
      <p:ext uri="{BB962C8B-B14F-4D97-AF65-F5344CB8AC3E}">
        <p14:creationId xmlns:p14="http://schemas.microsoft.com/office/powerpoint/2010/main" val="145596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Jeff</a:t>
            </a:r>
            <a:r>
              <a:rPr lang="en-US" baseline="0" dirty="0"/>
              <a:t> Z: Remove branding, remove Apache Airavata from box. Stay on message. Get rid of logos at the bottom, concentrate on content and message.   Too much lingo. Concentrate on what you can do for the user.  Extract provenance, metadata, data ingestion pipelines, </a:t>
            </a:r>
            <a:r>
              <a:rPr lang="en-US" baseline="0" dirty="0" err="1"/>
              <a:t>etc</a:t>
            </a:r>
            <a:r>
              <a:rPr lang="en-US" baseline="0" dirty="0"/>
              <a:t> are all terms that people won’t know.   </a:t>
            </a:r>
          </a:p>
          <a:p>
            <a:endParaRPr lang="en-US" baseline="0" dirty="0"/>
          </a:p>
          <a:p>
            <a:r>
              <a:rPr lang="en-US" baseline="0" dirty="0"/>
              <a:t>Next slide: would be good to talk about the User Interface</a:t>
            </a:r>
          </a:p>
        </p:txBody>
      </p:sp>
      <p:sp>
        <p:nvSpPr>
          <p:cNvPr id="4" name="Slide Number Placeholder 3"/>
          <p:cNvSpPr>
            <a:spLocks noGrp="1"/>
          </p:cNvSpPr>
          <p:nvPr>
            <p:ph type="sldNum" sz="quarter" idx="10"/>
          </p:nvPr>
        </p:nvSpPr>
        <p:spPr/>
        <p:txBody>
          <a:bodyPr/>
          <a:lstStyle/>
          <a:p>
            <a:fld id="{AEC90063-7643-4C68-9D4C-898CBB74E88B}" type="slidenum">
              <a:rPr lang="en-US" smtClean="0"/>
              <a:t>15</a:t>
            </a:fld>
            <a:endParaRPr lang="en-US"/>
          </a:p>
        </p:txBody>
      </p:sp>
    </p:spTree>
    <p:extLst>
      <p:ext uri="{BB962C8B-B14F-4D97-AF65-F5344CB8AC3E}">
        <p14:creationId xmlns:p14="http://schemas.microsoft.com/office/powerpoint/2010/main" val="756674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Recast this as “Five most widely used gateways</a:t>
            </a:r>
            <a:r>
              <a:rPr lang="en-US" baseline="0" dirty="0"/>
              <a:t> built by the SGRC”. Move this slide up (see earlier).</a:t>
            </a:r>
            <a:endParaRPr lang="en-US" dirty="0"/>
          </a:p>
        </p:txBody>
      </p:sp>
      <p:sp>
        <p:nvSpPr>
          <p:cNvPr id="4" name="Slide Number Placeholder 3"/>
          <p:cNvSpPr>
            <a:spLocks noGrp="1"/>
          </p:cNvSpPr>
          <p:nvPr>
            <p:ph type="sldNum" sz="quarter" idx="10"/>
          </p:nvPr>
        </p:nvSpPr>
        <p:spPr/>
        <p:txBody>
          <a:bodyPr/>
          <a:lstStyle/>
          <a:p>
            <a:fld id="{AEC90063-7643-4C68-9D4C-898CBB74E88B}" type="slidenum">
              <a:rPr lang="en-US" smtClean="0"/>
              <a:t>18</a:t>
            </a:fld>
            <a:endParaRPr lang="en-US"/>
          </a:p>
        </p:txBody>
      </p:sp>
    </p:spTree>
    <p:extLst>
      <p:ext uri="{BB962C8B-B14F-4D97-AF65-F5344CB8AC3E}">
        <p14:creationId xmlns:p14="http://schemas.microsoft.com/office/powerpoint/2010/main" val="1551704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560868" y="6356348"/>
            <a:ext cx="1063336" cy="365125"/>
          </a:xfrm>
        </p:spPr>
        <p:txBody>
          <a:bodyPr/>
          <a:lstStyle/>
          <a:p>
            <a:fld id="{ECD19FB2-3AAB-4D03-B13A-2960828C78E3}" type="datetimeFigureOut">
              <a:rPr lang="en-US" smtClean="0"/>
              <a:t>6/10/21</a:t>
            </a:fld>
            <a:endParaRPr lang="en-US" dirty="0"/>
          </a:p>
        </p:txBody>
      </p:sp>
    </p:spTree>
    <p:extLst>
      <p:ext uri="{BB962C8B-B14F-4D97-AF65-F5344CB8AC3E}">
        <p14:creationId xmlns:p14="http://schemas.microsoft.com/office/powerpoint/2010/main" val="1184967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lnSpc>
                <a:spcPct val="150000"/>
              </a:lnSpc>
              <a:defRPr>
                <a:solidFill>
                  <a:srgbClr val="F37B72"/>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smtClean="0"/>
              <a:t>6/10/21</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22F896-40B5-4ADD-8801-0D06FADFA095}" type="slidenum">
              <a:rPr lang="en-US" smtClean="0"/>
              <a:t>‹#›</a:t>
            </a:fld>
            <a:endParaRPr lang="en-US" dirty="0"/>
          </a:p>
        </p:txBody>
      </p:sp>
      <p:cxnSp>
        <p:nvCxnSpPr>
          <p:cNvPr id="8" name="Straight Connector 7"/>
          <p:cNvCxnSpPr/>
          <p:nvPr userDrawn="1"/>
        </p:nvCxnSpPr>
        <p:spPr>
          <a:xfrm>
            <a:off x="838200" y="1428757"/>
            <a:ext cx="10515600" cy="10384"/>
          </a:xfrm>
          <a:prstGeom prst="line">
            <a:avLst/>
          </a:prstGeom>
          <a:ln w="38100">
            <a:solidFill>
              <a:srgbClr val="25ADCC"/>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27523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solidFill>
                  <a:srgbClr val="F37B72"/>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39F4F5-F4D2-4D2A-AB60-88D37ADCB869}" type="datetimeFigureOut">
              <a:rPr lang="en-US" smtClean="0"/>
              <a:t>6/10/21</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22F896-40B5-4ADD-8801-0D06FADFA095}" type="slidenum">
              <a:rPr lang="en-US" smtClean="0"/>
              <a:t>‹#›</a:t>
            </a:fld>
            <a:endParaRPr lang="en-US" dirty="0"/>
          </a:p>
        </p:txBody>
      </p:sp>
      <p:cxnSp>
        <p:nvCxnSpPr>
          <p:cNvPr id="7" name="Straight Connector 6"/>
          <p:cNvCxnSpPr/>
          <p:nvPr userDrawn="1"/>
        </p:nvCxnSpPr>
        <p:spPr>
          <a:xfrm flipV="1">
            <a:off x="831850" y="4562475"/>
            <a:ext cx="10521950" cy="26986"/>
          </a:xfrm>
          <a:prstGeom prst="line">
            <a:avLst/>
          </a:prstGeom>
          <a:ln w="38100">
            <a:solidFill>
              <a:srgbClr val="25ADCC"/>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94022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lnSpc>
                <a:spcPct val="150000"/>
              </a:lnSpc>
              <a:defRPr>
                <a:solidFill>
                  <a:srgbClr val="F37B7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23BC6CE-6D1E-47E5-8859-F31AC5380EB2}" type="datetimeFigureOut">
              <a:rPr lang="en-US" smtClean="0"/>
              <a:t>6/10/21</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22F896-40B5-4ADD-8801-0D06FADFA095}" type="slidenum">
              <a:rPr lang="en-US" smtClean="0"/>
              <a:t>‹#›</a:t>
            </a:fld>
            <a:endParaRPr lang="en-US" dirty="0"/>
          </a:p>
        </p:txBody>
      </p:sp>
      <p:cxnSp>
        <p:nvCxnSpPr>
          <p:cNvPr id="8" name="Straight Connector 7"/>
          <p:cNvCxnSpPr/>
          <p:nvPr userDrawn="1"/>
        </p:nvCxnSpPr>
        <p:spPr>
          <a:xfrm flipV="1">
            <a:off x="838200" y="1419225"/>
            <a:ext cx="10521950" cy="26986"/>
          </a:xfrm>
          <a:prstGeom prst="line">
            <a:avLst/>
          </a:prstGeom>
          <a:ln w="38100">
            <a:solidFill>
              <a:srgbClr val="25ADCC"/>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0470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lvl1pPr>
              <a:lnSpc>
                <a:spcPct val="150000"/>
              </a:lnSpc>
              <a:defRPr>
                <a:solidFill>
                  <a:srgbClr val="F37B72"/>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1B4E7C4-4DA4-404D-9965-B13F2DD7D8BF}" type="datetimeFigureOut">
              <a:rPr lang="en-US" smtClean="0"/>
              <a:t>6/10/21</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6D22F896-40B5-4ADD-8801-0D06FADFA095}" type="slidenum">
              <a:rPr lang="en-US" smtClean="0"/>
              <a:t>‹#›</a:t>
            </a:fld>
            <a:endParaRPr lang="en-US" dirty="0"/>
          </a:p>
        </p:txBody>
      </p:sp>
      <p:cxnSp>
        <p:nvCxnSpPr>
          <p:cNvPr id="10" name="Straight Connector 9"/>
          <p:cNvCxnSpPr/>
          <p:nvPr userDrawn="1"/>
        </p:nvCxnSpPr>
        <p:spPr>
          <a:xfrm flipV="1">
            <a:off x="839788" y="2505073"/>
            <a:ext cx="5157787" cy="2"/>
          </a:xfrm>
          <a:prstGeom prst="line">
            <a:avLst/>
          </a:prstGeom>
          <a:ln w="38100">
            <a:solidFill>
              <a:srgbClr val="25ADCC"/>
            </a:solidFill>
          </a:ln>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userDrawn="1"/>
        </p:nvCxnSpPr>
        <p:spPr>
          <a:xfrm>
            <a:off x="6172200" y="2490783"/>
            <a:ext cx="5187950" cy="9528"/>
          </a:xfrm>
          <a:prstGeom prst="line">
            <a:avLst/>
          </a:prstGeom>
          <a:ln w="38100">
            <a:solidFill>
              <a:srgbClr val="25ADCC"/>
            </a:solidFill>
          </a:ln>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userDrawn="1"/>
        </p:nvCxnSpPr>
        <p:spPr>
          <a:xfrm flipV="1">
            <a:off x="838200" y="1419225"/>
            <a:ext cx="10521950" cy="26986"/>
          </a:xfrm>
          <a:prstGeom prst="line">
            <a:avLst/>
          </a:prstGeom>
          <a:ln w="38100">
            <a:solidFill>
              <a:srgbClr val="25ADCC"/>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74206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lnSpc>
                <a:spcPct val="150000"/>
              </a:lnSpc>
              <a:defRPr>
                <a:solidFill>
                  <a:srgbClr val="F37B72"/>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smtClean="0"/>
              <a:t>6/10/21</a:t>
            </a:fld>
            <a:endParaRPr lang="en-US" dirty="0"/>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6D22F896-40B5-4ADD-8801-0D06FADFA095}" type="slidenum">
              <a:rPr lang="en-US" smtClean="0"/>
              <a:t>‹#›</a:t>
            </a:fld>
            <a:endParaRPr lang="en-US" dirty="0"/>
          </a:p>
        </p:txBody>
      </p:sp>
      <p:cxnSp>
        <p:nvCxnSpPr>
          <p:cNvPr id="6" name="Straight Connector 5"/>
          <p:cNvCxnSpPr/>
          <p:nvPr userDrawn="1"/>
        </p:nvCxnSpPr>
        <p:spPr>
          <a:xfrm flipV="1">
            <a:off x="838200" y="1460789"/>
            <a:ext cx="10521950" cy="26986"/>
          </a:xfrm>
          <a:prstGeom prst="line">
            <a:avLst/>
          </a:prstGeom>
          <a:ln w="38100">
            <a:solidFill>
              <a:srgbClr val="25ADCC"/>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01016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smtClean="0"/>
              <a:t>6/10/21</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80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lnSpc>
                <a:spcPct val="100000"/>
              </a:lnSpc>
              <a:defRPr sz="3200">
                <a:solidFill>
                  <a:srgbClr val="F37B72"/>
                </a:solidFill>
              </a:defRPr>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smtClean="0"/>
              <a:t>6/10/21</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22F896-40B5-4ADD-8801-0D06FADFA095}" type="slidenum">
              <a:rPr lang="en-US" smtClean="0"/>
              <a:t>‹#›</a:t>
            </a:fld>
            <a:endParaRPr lang="en-US" dirty="0"/>
          </a:p>
        </p:txBody>
      </p:sp>
      <p:cxnSp>
        <p:nvCxnSpPr>
          <p:cNvPr id="8" name="Straight Connector 7"/>
          <p:cNvCxnSpPr/>
          <p:nvPr userDrawn="1"/>
        </p:nvCxnSpPr>
        <p:spPr>
          <a:xfrm>
            <a:off x="839788" y="2043906"/>
            <a:ext cx="3932237" cy="13492"/>
          </a:xfrm>
          <a:prstGeom prst="line">
            <a:avLst/>
          </a:prstGeom>
          <a:ln w="38100">
            <a:solidFill>
              <a:srgbClr val="25ADCC"/>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60644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solidFill>
                  <a:srgbClr val="F37B7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smtClean="0"/>
              <a:t>6/10/21</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22F896-40B5-4ADD-8801-0D06FADFA095}" type="slidenum">
              <a:rPr lang="en-US" smtClean="0"/>
              <a:t>‹#›</a:t>
            </a:fld>
            <a:endParaRPr lang="en-US" dirty="0"/>
          </a:p>
        </p:txBody>
      </p:sp>
      <p:cxnSp>
        <p:nvCxnSpPr>
          <p:cNvPr id="8" name="Straight Connector 7"/>
          <p:cNvCxnSpPr/>
          <p:nvPr userDrawn="1"/>
        </p:nvCxnSpPr>
        <p:spPr>
          <a:xfrm>
            <a:off x="839788" y="2043906"/>
            <a:ext cx="3932237" cy="13492"/>
          </a:xfrm>
          <a:prstGeom prst="line">
            <a:avLst/>
          </a:prstGeom>
          <a:ln w="38100">
            <a:solidFill>
              <a:srgbClr val="25ADCC"/>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47561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9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5586845" y="6356348"/>
            <a:ext cx="94903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CF1133-3259-4C45-BABA-5B62D9C6F78D}" type="datetimeFigureOut">
              <a:rPr lang="en-US" smtClean="0"/>
              <a:t>6/10/21</a:t>
            </a:fld>
            <a:endParaRPr lang="en-US" dirty="0"/>
          </a:p>
        </p:txBody>
      </p:sp>
      <p:pic>
        <p:nvPicPr>
          <p:cNvPr id="15" name="Picture 1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71448" y="6179126"/>
            <a:ext cx="2444960" cy="537151"/>
          </a:xfrm>
          <a:prstGeom prst="rect">
            <a:avLst/>
          </a:prstGeom>
        </p:spPr>
      </p:pic>
      <p:pic>
        <p:nvPicPr>
          <p:cNvPr id="2" name="Picture 1"/>
          <p:cNvPicPr>
            <a:picLocks noChangeAspect="1"/>
          </p:cNvPicPr>
          <p:nvPr userDrawn="1"/>
        </p:nvPicPr>
        <p:blipFill rotWithShape="1">
          <a:blip r:embed="rId12"/>
          <a:srcRect l="12412" t="13674" r="10451" b="11202"/>
          <a:stretch/>
        </p:blipFill>
        <p:spPr>
          <a:xfrm>
            <a:off x="10196945" y="5606440"/>
            <a:ext cx="1967350" cy="1192968"/>
          </a:xfrm>
          <a:prstGeom prst="rect">
            <a:avLst/>
          </a:prstGeom>
        </p:spPr>
      </p:pic>
    </p:spTree>
    <p:extLst>
      <p:ext uri="{BB962C8B-B14F-4D97-AF65-F5344CB8AC3E}">
        <p14:creationId xmlns:p14="http://schemas.microsoft.com/office/powerpoint/2010/main" val="148982440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pamidigs@iu.edu"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https://airavata.apache.org/" TargetMode="External"/><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hyperlink" Target="https://scigap.or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tiff"/><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sgrc.iu.edu/collaborations.html"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mailto:sgrc-iu-group@iu.edu" TargetMode="External"/><Relationship Id="rId7" Type="http://schemas.openxmlformats.org/officeDocument/2006/relationships/hyperlink" Target="mailto:smarru@iu.edu" TargetMode="External"/><Relationship Id="rId2" Type="http://schemas.openxmlformats.org/officeDocument/2006/relationships/hyperlink" Target="https://sgrc.iu.edu/" TargetMode="External"/><Relationship Id="rId1" Type="http://schemas.openxmlformats.org/officeDocument/2006/relationships/slideLayout" Target="../slideLayouts/slideLayout2.xml"/><Relationship Id="rId6" Type="http://schemas.openxmlformats.org/officeDocument/2006/relationships/hyperlink" Target="mailto:pamidigs@iu.edu" TargetMode="External"/><Relationship Id="rId5" Type="http://schemas.openxmlformats.org/officeDocument/2006/relationships/hyperlink" Target="http://airavata.apache.org/" TargetMode="External"/><Relationship Id="rId4" Type="http://schemas.openxmlformats.org/officeDocument/2006/relationships/hyperlink" Target="mailto:marpierc@iu.edu"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1014" y="1302770"/>
            <a:ext cx="11769970" cy="873585"/>
          </a:xfrm>
        </p:spPr>
        <p:txBody>
          <a:bodyPr/>
          <a:lstStyle/>
          <a:p>
            <a:pPr algn="ctr"/>
            <a:r>
              <a:rPr lang="en-US" dirty="0"/>
              <a:t>Cyber Infrastructure for Molecular Science Communities</a:t>
            </a:r>
            <a:r>
              <a:rPr lang="en-US" sz="4400" dirty="0"/>
              <a:t>  </a:t>
            </a:r>
          </a:p>
        </p:txBody>
      </p:sp>
      <p:sp>
        <p:nvSpPr>
          <p:cNvPr id="5" name="TextBox 4"/>
          <p:cNvSpPr txBox="1"/>
          <p:nvPr/>
        </p:nvSpPr>
        <p:spPr>
          <a:xfrm flipH="1">
            <a:off x="978631" y="2688032"/>
            <a:ext cx="10234737" cy="3170099"/>
          </a:xfrm>
          <a:prstGeom prst="rect">
            <a:avLst/>
          </a:prstGeom>
          <a:noFill/>
        </p:spPr>
        <p:txBody>
          <a:bodyPr wrap="square" rtlCol="0">
            <a:spAutoFit/>
          </a:bodyPr>
          <a:lstStyle/>
          <a:p>
            <a:r>
              <a:rPr lang="en-US" sz="3200" b="1" dirty="0"/>
              <a:t>Sudhakar Pamidighantam</a:t>
            </a:r>
          </a:p>
          <a:p>
            <a:r>
              <a:rPr lang="en-US" sz="2400" b="1" dirty="0"/>
              <a:t>Department of Chemistry and </a:t>
            </a:r>
          </a:p>
          <a:p>
            <a:r>
              <a:rPr lang="en-US" sz="2400" b="1" dirty="0"/>
              <a:t>Cyberinfrastructure Integration Research Center </a:t>
            </a:r>
          </a:p>
          <a:p>
            <a:r>
              <a:rPr lang="en-US" sz="2400" b="1" dirty="0"/>
              <a:t>Indiana University </a:t>
            </a:r>
          </a:p>
          <a:p>
            <a:r>
              <a:rPr lang="en-US" sz="3200" b="1" dirty="0">
                <a:hlinkClick r:id="rId2"/>
              </a:rPr>
              <a:t>pamidigs@iu.edu</a:t>
            </a:r>
            <a:r>
              <a:rPr lang="en-US" sz="3200" b="1" dirty="0"/>
              <a:t> </a:t>
            </a:r>
          </a:p>
          <a:p>
            <a:endParaRPr lang="en-US" sz="3200" b="1" dirty="0"/>
          </a:p>
          <a:p>
            <a:r>
              <a:rPr lang="en-US" sz="3200" b="1" dirty="0" err="1"/>
              <a:t>Cybertraining</a:t>
            </a:r>
            <a:r>
              <a:rPr lang="en-US" sz="3200" b="1" dirty="0"/>
              <a:t> Workshop 14 June 2021 </a:t>
            </a:r>
          </a:p>
        </p:txBody>
      </p:sp>
    </p:spTree>
    <p:extLst>
      <p:ext uri="{BB962C8B-B14F-4D97-AF65-F5344CB8AC3E}">
        <p14:creationId xmlns:p14="http://schemas.microsoft.com/office/powerpoint/2010/main" val="105813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019" y="144247"/>
            <a:ext cx="10925416" cy="995006"/>
          </a:xfrm>
        </p:spPr>
        <p:txBody>
          <a:bodyPr/>
          <a:lstStyle/>
          <a:p>
            <a:r>
              <a:rPr lang="en-US" dirty="0"/>
              <a:t>Science Gateways  </a:t>
            </a:r>
          </a:p>
        </p:txBody>
      </p:sp>
      <p:sp>
        <p:nvSpPr>
          <p:cNvPr id="3" name="Text Placeholder 2"/>
          <p:cNvSpPr>
            <a:spLocks noGrp="1"/>
          </p:cNvSpPr>
          <p:nvPr>
            <p:ph type="body" idx="1"/>
          </p:nvPr>
        </p:nvSpPr>
        <p:spPr>
          <a:xfrm>
            <a:off x="620835" y="1248402"/>
            <a:ext cx="10515600" cy="2180598"/>
          </a:xfrm>
        </p:spPr>
        <p:txBody>
          <a:bodyPr/>
          <a:lstStyle/>
          <a:p>
            <a:r>
              <a:rPr lang="en-US" sz="3600" b="1" dirty="0"/>
              <a:t>Web interfaces and middleware for integrating distributed computing, automating expertise, controlling access, managing results, and speeding up your critical computational workflows</a:t>
            </a:r>
          </a:p>
          <a:p>
            <a:endParaRPr lang="en-US" sz="3600" b="1" dirty="0"/>
          </a:p>
          <a:p>
            <a:endParaRPr lang="en-US" sz="3600" b="1" dirty="0"/>
          </a:p>
          <a:p>
            <a:endParaRPr lang="en-US" sz="3600" b="1" dirty="0"/>
          </a:p>
        </p:txBody>
      </p:sp>
      <p:sp>
        <p:nvSpPr>
          <p:cNvPr id="4" name="TextBox 3"/>
          <p:cNvSpPr txBox="1"/>
          <p:nvPr/>
        </p:nvSpPr>
        <p:spPr>
          <a:xfrm>
            <a:off x="5205046" y="4196862"/>
            <a:ext cx="184731" cy="369332"/>
          </a:xfrm>
          <a:prstGeom prst="rect">
            <a:avLst/>
          </a:prstGeom>
          <a:noFill/>
        </p:spPr>
        <p:txBody>
          <a:bodyPr wrap="none" rtlCol="0">
            <a:spAutoFit/>
          </a:bodyPr>
          <a:lstStyle/>
          <a:p>
            <a:endParaRPr lang="en-US" dirty="0"/>
          </a:p>
        </p:txBody>
      </p:sp>
      <p:sp>
        <p:nvSpPr>
          <p:cNvPr id="5" name="Content Placeholder 4">
            <a:extLst>
              <a:ext uri="{FF2B5EF4-FFF2-40B4-BE49-F238E27FC236}">
                <a16:creationId xmlns:a16="http://schemas.microsoft.com/office/drawing/2014/main" id="{415B9DEF-2405-2747-89EE-E9B807B7394F}"/>
              </a:ext>
            </a:extLst>
          </p:cNvPr>
          <p:cNvSpPr txBox="1">
            <a:spLocks/>
          </p:cNvSpPr>
          <p:nvPr/>
        </p:nvSpPr>
        <p:spPr>
          <a:xfrm>
            <a:off x="933618" y="3847390"/>
            <a:ext cx="10202817" cy="301061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Science gateways are Web and desktop interfaces to high performance computing clusters, computing clouds.</a:t>
            </a:r>
          </a:p>
          <a:p>
            <a:r>
              <a:rPr lang="en-US" dirty="0"/>
              <a:t>Science gateways encode expertise</a:t>
            </a:r>
          </a:p>
          <a:p>
            <a:pPr lvl="1"/>
            <a:r>
              <a:rPr lang="en-US" sz="1800" dirty="0"/>
              <a:t>Running specific scientific application</a:t>
            </a:r>
          </a:p>
          <a:p>
            <a:pPr lvl="1"/>
            <a:r>
              <a:rPr lang="en-US" sz="1800" dirty="0"/>
              <a:t>Running jobs on diverse, nonlocal machines</a:t>
            </a:r>
          </a:p>
          <a:p>
            <a:pPr lvl="1"/>
            <a:r>
              <a:rPr lang="en-US" sz="1800" dirty="0"/>
              <a:t>Moving data to and from world-wide resources</a:t>
            </a:r>
          </a:p>
          <a:p>
            <a:r>
              <a:rPr lang="en-US" dirty="0"/>
              <a:t>Science gateways enable sharing of results</a:t>
            </a:r>
          </a:p>
          <a:p>
            <a:r>
              <a:rPr lang="en-US" dirty="0"/>
              <a:t>Science gateways make results recoverable and reproducible</a:t>
            </a:r>
          </a:p>
          <a:p>
            <a:endParaRPr lang="en-US" dirty="0"/>
          </a:p>
        </p:txBody>
      </p:sp>
    </p:spTree>
    <p:extLst>
      <p:ext uri="{BB962C8B-B14F-4D97-AF65-F5344CB8AC3E}">
        <p14:creationId xmlns:p14="http://schemas.microsoft.com/office/powerpoint/2010/main" val="1032970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Adoption Choices</a:t>
            </a:r>
          </a:p>
        </p:txBody>
      </p:sp>
      <p:sp>
        <p:nvSpPr>
          <p:cNvPr id="4"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6" name="Picture 14" descr="Macintosh HD:Users:Winona:Desktop:Messages Image(3984601873).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89" y="1575762"/>
            <a:ext cx="5721267" cy="438716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0" y="2628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3044" y="1584574"/>
            <a:ext cx="5721267" cy="437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762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E0D5-22B8-C844-9942-2D3EF9A54391}"/>
              </a:ext>
            </a:extLst>
          </p:cNvPr>
          <p:cNvSpPr>
            <a:spLocks noGrp="1"/>
          </p:cNvSpPr>
          <p:nvPr>
            <p:ph type="title"/>
          </p:nvPr>
        </p:nvSpPr>
        <p:spPr/>
        <p:txBody>
          <a:bodyPr/>
          <a:lstStyle/>
          <a:p>
            <a:r>
              <a:rPr lang="en-US" dirty="0"/>
              <a:t>Apache Airavata</a:t>
            </a:r>
          </a:p>
        </p:txBody>
      </p:sp>
      <p:pic>
        <p:nvPicPr>
          <p:cNvPr id="5" name="Content Placeholder 4">
            <a:extLst>
              <a:ext uri="{FF2B5EF4-FFF2-40B4-BE49-F238E27FC236}">
                <a16:creationId xmlns:a16="http://schemas.microsoft.com/office/drawing/2014/main" id="{D8A71B2F-E7F1-AB44-B830-0BA8ECBFD7FF}"/>
              </a:ext>
            </a:extLst>
          </p:cNvPr>
          <p:cNvPicPr>
            <a:picLocks noGrp="1" noChangeAspect="1"/>
          </p:cNvPicPr>
          <p:nvPr>
            <p:ph idx="1"/>
          </p:nvPr>
        </p:nvPicPr>
        <p:blipFill rotWithShape="1">
          <a:blip r:embed="rId3">
            <a:extLst>
              <a:ext uri="{96DAC541-7B7A-43D3-8B79-37D633B846F1}">
                <asvg:svgBlip xmlns:asvg="http://schemas.microsoft.com/office/drawing/2016/SVG/main" r:embed="rId4"/>
              </a:ext>
            </a:extLst>
          </a:blip>
          <a:srcRect b="28659"/>
          <a:stretch/>
        </p:blipFill>
        <p:spPr>
          <a:xfrm>
            <a:off x="3861195" y="1690689"/>
            <a:ext cx="8073372" cy="4450620"/>
          </a:xfrm>
        </p:spPr>
      </p:pic>
      <p:sp>
        <p:nvSpPr>
          <p:cNvPr id="7" name="Content Placeholder 2">
            <a:extLst>
              <a:ext uri="{FF2B5EF4-FFF2-40B4-BE49-F238E27FC236}">
                <a16:creationId xmlns:a16="http://schemas.microsoft.com/office/drawing/2014/main" id="{3C46B29B-0CFA-8C49-85B4-FB4CA3F19FAC}"/>
              </a:ext>
            </a:extLst>
          </p:cNvPr>
          <p:cNvSpPr txBox="1">
            <a:spLocks/>
          </p:cNvSpPr>
          <p:nvPr/>
        </p:nvSpPr>
        <p:spPr>
          <a:xfrm>
            <a:off x="838200" y="1825625"/>
            <a:ext cx="3128319"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Open source science gateway framework </a:t>
            </a:r>
            <a:r>
              <a:rPr lang="en-US" sz="2600" dirty="0"/>
              <a:t>(</a:t>
            </a:r>
            <a:r>
              <a:rPr lang="en-US" sz="2600" dirty="0">
                <a:hlinkClick r:id="rId5"/>
              </a:rPr>
              <a:t>airavata.apache.org</a:t>
            </a:r>
            <a:r>
              <a:rPr lang="en-US" sz="2600" dirty="0"/>
              <a:t>)</a:t>
            </a:r>
          </a:p>
          <a:p>
            <a:r>
              <a:rPr lang="en-US" dirty="0"/>
              <a:t>Enable sharing of</a:t>
            </a:r>
          </a:p>
          <a:p>
            <a:pPr lvl="1"/>
            <a:r>
              <a:rPr lang="en-US" dirty="0"/>
              <a:t>Applications</a:t>
            </a:r>
          </a:p>
          <a:p>
            <a:pPr lvl="1"/>
            <a:r>
              <a:rPr lang="en-US" dirty="0"/>
              <a:t>Compute/storage resources</a:t>
            </a:r>
          </a:p>
          <a:p>
            <a:pPr lvl="1"/>
            <a:r>
              <a:rPr lang="en-US" dirty="0"/>
              <a:t>Simulation results</a:t>
            </a:r>
          </a:p>
          <a:p>
            <a:r>
              <a:rPr lang="en-US" dirty="0"/>
              <a:t>API and full-featured UI clients</a:t>
            </a:r>
          </a:p>
          <a:p>
            <a:endParaRPr lang="en-US" dirty="0"/>
          </a:p>
        </p:txBody>
      </p:sp>
      <p:pic>
        <p:nvPicPr>
          <p:cNvPr id="8" name="Shape 68">
            <a:extLst>
              <a:ext uri="{FF2B5EF4-FFF2-40B4-BE49-F238E27FC236}">
                <a16:creationId xmlns:a16="http://schemas.microsoft.com/office/drawing/2014/main" id="{082B1FDC-C0C6-8943-B838-FDFA2D311184}"/>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6096000" y="365124"/>
            <a:ext cx="4258729" cy="963134"/>
          </a:xfrm>
          <a:prstGeom prst="rect">
            <a:avLst/>
          </a:prstGeom>
          <a:noFill/>
          <a:ln>
            <a:noFill/>
          </a:ln>
        </p:spPr>
      </p:pic>
    </p:spTree>
    <p:extLst>
      <p:ext uri="{BB962C8B-B14F-4D97-AF65-F5344CB8AC3E}">
        <p14:creationId xmlns:p14="http://schemas.microsoft.com/office/powerpoint/2010/main" val="220171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87B88-5858-EE4B-864B-207072F8A7D6}"/>
              </a:ext>
            </a:extLst>
          </p:cNvPr>
          <p:cNvSpPr>
            <a:spLocks noGrp="1"/>
          </p:cNvSpPr>
          <p:nvPr>
            <p:ph type="title"/>
          </p:nvPr>
        </p:nvSpPr>
        <p:spPr/>
        <p:txBody>
          <a:bodyPr/>
          <a:lstStyle/>
          <a:p>
            <a:r>
              <a:rPr lang="en-US" dirty="0" err="1"/>
              <a:t>SciGaP</a:t>
            </a:r>
            <a:r>
              <a:rPr lang="en-US" dirty="0"/>
              <a:t> Hosting Services</a:t>
            </a:r>
          </a:p>
        </p:txBody>
      </p:sp>
      <p:sp>
        <p:nvSpPr>
          <p:cNvPr id="3" name="Content Placeholder 2">
            <a:extLst>
              <a:ext uri="{FF2B5EF4-FFF2-40B4-BE49-F238E27FC236}">
                <a16:creationId xmlns:a16="http://schemas.microsoft.com/office/drawing/2014/main" id="{B4CA07A5-784B-3045-9F3D-92B874A9CAB4}"/>
              </a:ext>
            </a:extLst>
          </p:cNvPr>
          <p:cNvSpPr>
            <a:spLocks noGrp="1"/>
          </p:cNvSpPr>
          <p:nvPr>
            <p:ph idx="1"/>
          </p:nvPr>
        </p:nvSpPr>
        <p:spPr>
          <a:xfrm>
            <a:off x="838200" y="1825625"/>
            <a:ext cx="5257800" cy="4351338"/>
          </a:xfrm>
        </p:spPr>
        <p:txBody>
          <a:bodyPr>
            <a:normAutofit fontScale="85000" lnSpcReduction="20000"/>
          </a:bodyPr>
          <a:lstStyle/>
          <a:p>
            <a:r>
              <a:rPr lang="en-US" dirty="0"/>
              <a:t>Airavata is multi-tenanted</a:t>
            </a:r>
          </a:p>
          <a:p>
            <a:r>
              <a:rPr lang="en-US" dirty="0"/>
              <a:t>The </a:t>
            </a:r>
            <a:r>
              <a:rPr lang="en-US" dirty="0" err="1"/>
              <a:t>SciGaP</a:t>
            </a:r>
            <a:r>
              <a:rPr lang="en-US" dirty="0"/>
              <a:t> project runs a hosted instance of Airavata, supports 30+ science gateways</a:t>
            </a:r>
          </a:p>
          <a:p>
            <a:r>
              <a:rPr lang="en-US" dirty="0"/>
              <a:t>Web Portal hosting</a:t>
            </a:r>
          </a:p>
          <a:p>
            <a:r>
              <a:rPr lang="en-US" dirty="0"/>
              <a:t>Common use case: Software-as-a-service science gateway</a:t>
            </a:r>
          </a:p>
          <a:p>
            <a:r>
              <a:rPr lang="en-US" dirty="0"/>
              <a:t>Consulting help also available</a:t>
            </a:r>
          </a:p>
          <a:p>
            <a:r>
              <a:rPr lang="en-US" dirty="0"/>
              <a:t>Request a gateway at </a:t>
            </a:r>
            <a:r>
              <a:rPr lang="en-US" dirty="0">
                <a:hlinkClick r:id="rId3"/>
              </a:rPr>
              <a:t>https://scigap.org</a:t>
            </a:r>
            <a:endParaRPr lang="en-US" dirty="0"/>
          </a:p>
          <a:p>
            <a:r>
              <a:rPr lang="en-US" dirty="0"/>
              <a:t>Sustainably operated by SGRC after NSF funding through NSF SI2 program</a:t>
            </a:r>
          </a:p>
          <a:p>
            <a:pPr marL="0" indent="0">
              <a:buNone/>
            </a:pPr>
            <a:endParaRPr lang="en-US" dirty="0"/>
          </a:p>
          <a:p>
            <a:endParaRPr lang="en-US" dirty="0"/>
          </a:p>
        </p:txBody>
      </p:sp>
      <p:pic>
        <p:nvPicPr>
          <p:cNvPr id="4" name="Shape 99" descr="SciGaP-main-graphic.png">
            <a:extLst>
              <a:ext uri="{FF2B5EF4-FFF2-40B4-BE49-F238E27FC236}">
                <a16:creationId xmlns:a16="http://schemas.microsoft.com/office/drawing/2014/main" id="{6AA202A6-C496-0845-8C7C-6F43FDA3F11D}"/>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329405" y="1027906"/>
            <a:ext cx="4024393" cy="3581763"/>
          </a:xfrm>
          <a:prstGeom prst="rect">
            <a:avLst/>
          </a:prstGeom>
          <a:noFill/>
          <a:ln>
            <a:noFill/>
          </a:ln>
        </p:spPr>
      </p:pic>
      <p:pic>
        <p:nvPicPr>
          <p:cNvPr id="5" name="Picture 4">
            <a:extLst>
              <a:ext uri="{FF2B5EF4-FFF2-40B4-BE49-F238E27FC236}">
                <a16:creationId xmlns:a16="http://schemas.microsoft.com/office/drawing/2014/main" id="{D86CE075-B6EA-C24F-BFD4-9988289DA6C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04010" y="4612632"/>
            <a:ext cx="4475181" cy="1319635"/>
          </a:xfrm>
          <a:prstGeom prst="rect">
            <a:avLst/>
          </a:prstGeom>
        </p:spPr>
      </p:pic>
    </p:spTree>
    <p:extLst>
      <p:ext uri="{BB962C8B-B14F-4D97-AF65-F5344CB8AC3E}">
        <p14:creationId xmlns:p14="http://schemas.microsoft.com/office/powerpoint/2010/main" val="3235530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C922-1B63-A94A-B803-40AA081ABD85}"/>
              </a:ext>
            </a:extLst>
          </p:cNvPr>
          <p:cNvSpPr>
            <a:spLocks noGrp="1"/>
          </p:cNvSpPr>
          <p:nvPr>
            <p:ph type="title"/>
          </p:nvPr>
        </p:nvSpPr>
        <p:spPr/>
        <p:txBody>
          <a:bodyPr/>
          <a:lstStyle/>
          <a:p>
            <a:r>
              <a:rPr lang="en-US" dirty="0"/>
              <a:t>Building an Airavata client</a:t>
            </a:r>
          </a:p>
        </p:txBody>
      </p:sp>
      <p:sp>
        <p:nvSpPr>
          <p:cNvPr id="3" name="Content Placeholder 2">
            <a:extLst>
              <a:ext uri="{FF2B5EF4-FFF2-40B4-BE49-F238E27FC236}">
                <a16:creationId xmlns:a16="http://schemas.microsoft.com/office/drawing/2014/main" id="{D8F6210C-43BA-7947-BF03-4875F72347D5}"/>
              </a:ext>
            </a:extLst>
          </p:cNvPr>
          <p:cNvSpPr>
            <a:spLocks noGrp="1"/>
          </p:cNvSpPr>
          <p:nvPr>
            <p:ph idx="1"/>
          </p:nvPr>
        </p:nvSpPr>
        <p:spPr>
          <a:xfrm>
            <a:off x="838200" y="1825625"/>
            <a:ext cx="5257800" cy="4351338"/>
          </a:xfrm>
        </p:spPr>
        <p:txBody>
          <a:bodyPr/>
          <a:lstStyle/>
          <a:p>
            <a:r>
              <a:rPr lang="en-US" dirty="0"/>
              <a:t>Thrift based API</a:t>
            </a:r>
          </a:p>
          <a:p>
            <a:r>
              <a:rPr lang="en-US" dirty="0"/>
              <a:t>Clients exist in Java, Python, PHP, but many more target languages possible</a:t>
            </a:r>
          </a:p>
          <a:p>
            <a:r>
              <a:rPr lang="en-US" dirty="0"/>
              <a:t>Example code is available</a:t>
            </a:r>
          </a:p>
        </p:txBody>
      </p:sp>
      <p:sp>
        <p:nvSpPr>
          <p:cNvPr id="4" name="Content Placeholder 2">
            <a:extLst>
              <a:ext uri="{FF2B5EF4-FFF2-40B4-BE49-F238E27FC236}">
                <a16:creationId xmlns:a16="http://schemas.microsoft.com/office/drawing/2014/main" id="{FADE71B9-318A-8744-8E90-6852F3232031}"/>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8" name="Content Placeholder 2">
            <a:extLst>
              <a:ext uri="{FF2B5EF4-FFF2-40B4-BE49-F238E27FC236}">
                <a16:creationId xmlns:a16="http://schemas.microsoft.com/office/drawing/2014/main" id="{9A1BDFA8-8640-4047-97A4-F10D9FD45C3B}"/>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New Django Portal (beta)</a:t>
            </a:r>
          </a:p>
          <a:p>
            <a:pPr lvl="1"/>
            <a:r>
              <a:rPr lang="en-US" dirty="0"/>
              <a:t>production availability this summer</a:t>
            </a:r>
          </a:p>
          <a:p>
            <a:r>
              <a:rPr lang="en-US" dirty="0"/>
              <a:t>Extensibility</a:t>
            </a:r>
          </a:p>
          <a:p>
            <a:pPr lvl="1"/>
            <a:r>
              <a:rPr lang="en-US" dirty="0"/>
              <a:t>Add additional Django apps</a:t>
            </a:r>
          </a:p>
          <a:p>
            <a:pPr lvl="1"/>
            <a:r>
              <a:rPr lang="en-US" dirty="0"/>
              <a:t>Custom experiment input editors</a:t>
            </a:r>
          </a:p>
          <a:p>
            <a:pPr lvl="1"/>
            <a:r>
              <a:rPr lang="en-US" dirty="0"/>
              <a:t>Custom experiment output viewers</a:t>
            </a:r>
          </a:p>
          <a:p>
            <a:pPr lvl="1"/>
            <a:r>
              <a:rPr lang="en-US" dirty="0"/>
              <a:t>Leverage REST API and JS libraries</a:t>
            </a:r>
          </a:p>
        </p:txBody>
      </p:sp>
      <p:sp>
        <p:nvSpPr>
          <p:cNvPr id="9" name="TextBox 8">
            <a:extLst>
              <a:ext uri="{FF2B5EF4-FFF2-40B4-BE49-F238E27FC236}">
                <a16:creationId xmlns:a16="http://schemas.microsoft.com/office/drawing/2014/main" id="{125008F7-669F-7048-870C-5BD9289AC8E4}"/>
              </a:ext>
            </a:extLst>
          </p:cNvPr>
          <p:cNvSpPr txBox="1"/>
          <p:nvPr/>
        </p:nvSpPr>
        <p:spPr>
          <a:xfrm>
            <a:off x="838200" y="1456293"/>
            <a:ext cx="3218234" cy="369332"/>
          </a:xfrm>
          <a:prstGeom prst="rect">
            <a:avLst/>
          </a:prstGeom>
          <a:noFill/>
        </p:spPr>
        <p:txBody>
          <a:bodyPr wrap="square" rtlCol="0">
            <a:spAutoFit/>
          </a:bodyPr>
          <a:lstStyle/>
          <a:p>
            <a:r>
              <a:rPr lang="en-US" u="sng" dirty="0"/>
              <a:t>Option 1: Build your own</a:t>
            </a:r>
          </a:p>
        </p:txBody>
      </p:sp>
      <p:sp>
        <p:nvSpPr>
          <p:cNvPr id="10" name="TextBox 9">
            <a:extLst>
              <a:ext uri="{FF2B5EF4-FFF2-40B4-BE49-F238E27FC236}">
                <a16:creationId xmlns:a16="http://schemas.microsoft.com/office/drawing/2014/main" id="{0C07E775-C43C-ED4B-92C4-D6E925BB9192}"/>
              </a:ext>
            </a:extLst>
          </p:cNvPr>
          <p:cNvSpPr txBox="1"/>
          <p:nvPr/>
        </p:nvSpPr>
        <p:spPr>
          <a:xfrm>
            <a:off x="6095999" y="1456293"/>
            <a:ext cx="4341779" cy="369332"/>
          </a:xfrm>
          <a:prstGeom prst="rect">
            <a:avLst/>
          </a:prstGeom>
          <a:noFill/>
        </p:spPr>
        <p:txBody>
          <a:bodyPr wrap="square" rtlCol="0">
            <a:spAutoFit/>
          </a:bodyPr>
          <a:lstStyle/>
          <a:p>
            <a:r>
              <a:rPr lang="en-US" u="sng" dirty="0"/>
              <a:t>Option 2: Build extensions to Django Portal</a:t>
            </a:r>
          </a:p>
        </p:txBody>
      </p:sp>
      <p:pic>
        <p:nvPicPr>
          <p:cNvPr id="12" name="Picture 11">
            <a:extLst>
              <a:ext uri="{FF2B5EF4-FFF2-40B4-BE49-F238E27FC236}">
                <a16:creationId xmlns:a16="http://schemas.microsoft.com/office/drawing/2014/main" id="{CA2F4020-B48E-7F46-9CF3-3E5474E590C8}"/>
              </a:ext>
            </a:extLst>
          </p:cNvPr>
          <p:cNvPicPr>
            <a:picLocks noChangeAspect="1"/>
          </p:cNvPicPr>
          <p:nvPr/>
        </p:nvPicPr>
        <p:blipFill>
          <a:blip r:embed="rId3"/>
          <a:stretch>
            <a:fillRect/>
          </a:stretch>
        </p:blipFill>
        <p:spPr>
          <a:xfrm>
            <a:off x="8346332" y="4745881"/>
            <a:ext cx="3754877" cy="2112119"/>
          </a:xfrm>
          <a:prstGeom prst="rect">
            <a:avLst/>
          </a:prstGeom>
        </p:spPr>
      </p:pic>
      <p:sp>
        <p:nvSpPr>
          <p:cNvPr id="13" name="TextBox 12">
            <a:extLst>
              <a:ext uri="{FF2B5EF4-FFF2-40B4-BE49-F238E27FC236}">
                <a16:creationId xmlns:a16="http://schemas.microsoft.com/office/drawing/2014/main" id="{D423F248-2C93-0145-AF3C-7136EF06BE34}"/>
              </a:ext>
            </a:extLst>
          </p:cNvPr>
          <p:cNvSpPr txBox="1"/>
          <p:nvPr/>
        </p:nvSpPr>
        <p:spPr>
          <a:xfrm>
            <a:off x="6728298" y="5386441"/>
            <a:ext cx="1618034" cy="830997"/>
          </a:xfrm>
          <a:prstGeom prst="rect">
            <a:avLst/>
          </a:prstGeom>
          <a:noFill/>
        </p:spPr>
        <p:txBody>
          <a:bodyPr wrap="square" rtlCol="0">
            <a:spAutoFit/>
          </a:bodyPr>
          <a:lstStyle/>
          <a:p>
            <a:pPr algn="r"/>
            <a:r>
              <a:rPr lang="en-US" sz="1600" dirty="0"/>
              <a:t>Example custom Django app: SimCCS </a:t>
            </a:r>
            <a:r>
              <a:rPr lang="en-US" sz="1600" dirty="0" err="1"/>
              <a:t>Maptool</a:t>
            </a:r>
            <a:endParaRPr lang="en-US" sz="1600" dirty="0"/>
          </a:p>
        </p:txBody>
      </p:sp>
      <p:sp>
        <p:nvSpPr>
          <p:cNvPr id="14" name="Double Brace 13">
            <a:extLst>
              <a:ext uri="{FF2B5EF4-FFF2-40B4-BE49-F238E27FC236}">
                <a16:creationId xmlns:a16="http://schemas.microsoft.com/office/drawing/2014/main" id="{E9FCEE9D-261A-E04E-AB7D-B865B7CBFAB8}"/>
              </a:ext>
            </a:extLst>
          </p:cNvPr>
          <p:cNvSpPr/>
          <p:nvPr/>
        </p:nvSpPr>
        <p:spPr>
          <a:xfrm>
            <a:off x="2731829" y="4082011"/>
            <a:ext cx="852407" cy="774915"/>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PHP</a:t>
            </a:r>
          </a:p>
        </p:txBody>
      </p:sp>
      <p:sp>
        <p:nvSpPr>
          <p:cNvPr id="15" name="Double Brace 14">
            <a:extLst>
              <a:ext uri="{FF2B5EF4-FFF2-40B4-BE49-F238E27FC236}">
                <a16:creationId xmlns:a16="http://schemas.microsoft.com/office/drawing/2014/main" id="{6BBC9744-FDE0-854A-98DA-A1406BD75177}"/>
              </a:ext>
            </a:extLst>
          </p:cNvPr>
          <p:cNvSpPr/>
          <p:nvPr/>
        </p:nvSpPr>
        <p:spPr>
          <a:xfrm>
            <a:off x="3564424" y="4528869"/>
            <a:ext cx="852407" cy="774915"/>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Java</a:t>
            </a:r>
          </a:p>
        </p:txBody>
      </p:sp>
      <p:sp>
        <p:nvSpPr>
          <p:cNvPr id="16" name="Double Brace 15">
            <a:extLst>
              <a:ext uri="{FF2B5EF4-FFF2-40B4-BE49-F238E27FC236}">
                <a16:creationId xmlns:a16="http://schemas.microsoft.com/office/drawing/2014/main" id="{371EEDBB-CB0A-C74C-9533-5549EA9764D5}"/>
              </a:ext>
            </a:extLst>
          </p:cNvPr>
          <p:cNvSpPr/>
          <p:nvPr/>
        </p:nvSpPr>
        <p:spPr>
          <a:xfrm>
            <a:off x="4435966" y="4916326"/>
            <a:ext cx="852407" cy="774915"/>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C++</a:t>
            </a:r>
          </a:p>
        </p:txBody>
      </p:sp>
      <p:sp>
        <p:nvSpPr>
          <p:cNvPr id="17" name="Double Brace 16">
            <a:extLst>
              <a:ext uri="{FF2B5EF4-FFF2-40B4-BE49-F238E27FC236}">
                <a16:creationId xmlns:a16="http://schemas.microsoft.com/office/drawing/2014/main" id="{9E88D416-BCCA-5D44-995E-088F365F6DA1}"/>
              </a:ext>
            </a:extLst>
          </p:cNvPr>
          <p:cNvSpPr/>
          <p:nvPr/>
        </p:nvSpPr>
        <p:spPr>
          <a:xfrm>
            <a:off x="5291229" y="5364774"/>
            <a:ext cx="852407" cy="774915"/>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err="1"/>
              <a:t>Py</a:t>
            </a:r>
            <a:endParaRPr lang="en-US" dirty="0"/>
          </a:p>
        </p:txBody>
      </p:sp>
      <p:sp>
        <p:nvSpPr>
          <p:cNvPr id="18" name="TextBox 17">
            <a:extLst>
              <a:ext uri="{FF2B5EF4-FFF2-40B4-BE49-F238E27FC236}">
                <a16:creationId xmlns:a16="http://schemas.microsoft.com/office/drawing/2014/main" id="{684E378B-04EF-7146-92E5-A309B1F7514A}"/>
              </a:ext>
            </a:extLst>
          </p:cNvPr>
          <p:cNvSpPr txBox="1"/>
          <p:nvPr/>
        </p:nvSpPr>
        <p:spPr>
          <a:xfrm>
            <a:off x="186859" y="5176169"/>
            <a:ext cx="2154264" cy="369332"/>
          </a:xfrm>
          <a:prstGeom prst="rect">
            <a:avLst/>
          </a:prstGeom>
          <a:noFill/>
        </p:spPr>
        <p:txBody>
          <a:bodyPr wrap="square" rtlCol="0">
            <a:spAutoFit/>
          </a:bodyPr>
          <a:lstStyle/>
          <a:p>
            <a:r>
              <a:rPr lang="en-US" b="1" dirty="0"/>
              <a:t>Thrift IDL</a:t>
            </a:r>
          </a:p>
        </p:txBody>
      </p:sp>
      <p:cxnSp>
        <p:nvCxnSpPr>
          <p:cNvPr id="20" name="Straight Arrow Connector 19">
            <a:extLst>
              <a:ext uri="{FF2B5EF4-FFF2-40B4-BE49-F238E27FC236}">
                <a16:creationId xmlns:a16="http://schemas.microsoft.com/office/drawing/2014/main" id="{F364C148-3ED2-7C4F-89BD-F3F2068541F8}"/>
              </a:ext>
            </a:extLst>
          </p:cNvPr>
          <p:cNvCxnSpPr>
            <a:cxnSpLocks/>
            <a:endCxn id="14" idx="1"/>
          </p:cNvCxnSpPr>
          <p:nvPr/>
        </p:nvCxnSpPr>
        <p:spPr>
          <a:xfrm flipV="1">
            <a:off x="1261135" y="4469469"/>
            <a:ext cx="1470694" cy="891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2C88F7-F452-B347-9AF8-8E8DDC246FB9}"/>
              </a:ext>
            </a:extLst>
          </p:cNvPr>
          <p:cNvCxnSpPr>
            <a:endCxn id="15" idx="1"/>
          </p:cNvCxnSpPr>
          <p:nvPr/>
        </p:nvCxnSpPr>
        <p:spPr>
          <a:xfrm flipV="1">
            <a:off x="1263991" y="4916327"/>
            <a:ext cx="2300433" cy="444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931E197-DA05-4A41-8FE1-9AA7417C3983}"/>
              </a:ext>
            </a:extLst>
          </p:cNvPr>
          <p:cNvCxnSpPr>
            <a:cxnSpLocks/>
            <a:endCxn id="16" idx="1"/>
          </p:cNvCxnSpPr>
          <p:nvPr/>
        </p:nvCxnSpPr>
        <p:spPr>
          <a:xfrm flipV="1">
            <a:off x="1258279" y="5303784"/>
            <a:ext cx="3177687" cy="57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D9A8E74-8F47-6343-8003-D260774F25A3}"/>
              </a:ext>
            </a:extLst>
          </p:cNvPr>
          <p:cNvCxnSpPr>
            <a:cxnSpLocks/>
            <a:endCxn id="17" idx="1"/>
          </p:cNvCxnSpPr>
          <p:nvPr/>
        </p:nvCxnSpPr>
        <p:spPr>
          <a:xfrm>
            <a:off x="1258279" y="5360835"/>
            <a:ext cx="4032950" cy="391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686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Science Gateway Architecture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7963" y="1690688"/>
            <a:ext cx="8229600" cy="4388567"/>
          </a:xfrm>
          <a:prstGeom prst="rect">
            <a:avLst/>
          </a:prstGeom>
        </p:spPr>
      </p:pic>
    </p:spTree>
    <p:extLst>
      <p:ext uri="{BB962C8B-B14F-4D97-AF65-F5344CB8AC3E}">
        <p14:creationId xmlns:p14="http://schemas.microsoft.com/office/powerpoint/2010/main" val="140661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A01F91E-70B4-8548-86FC-110AE3B6E9F3}"/>
              </a:ext>
            </a:extLst>
          </p:cNvPr>
          <p:cNvGrpSpPr/>
          <p:nvPr/>
        </p:nvGrpSpPr>
        <p:grpSpPr>
          <a:xfrm>
            <a:off x="1159435" y="1507191"/>
            <a:ext cx="10160000" cy="4991100"/>
            <a:chOff x="1159435" y="1507191"/>
            <a:chExt cx="10160000" cy="4991100"/>
          </a:xfrm>
        </p:grpSpPr>
        <p:pic>
          <p:nvPicPr>
            <p:cNvPr id="6" name="Picture 5">
              <a:extLst>
                <a:ext uri="{FF2B5EF4-FFF2-40B4-BE49-F238E27FC236}">
                  <a16:creationId xmlns:a16="http://schemas.microsoft.com/office/drawing/2014/main" id="{4229188C-8801-9444-8E3C-737A9C46E41F}"/>
                </a:ext>
              </a:extLst>
            </p:cNvPr>
            <p:cNvPicPr>
              <a:picLocks noChangeAspect="1"/>
            </p:cNvPicPr>
            <p:nvPr/>
          </p:nvPicPr>
          <p:blipFill>
            <a:blip r:embed="rId2"/>
            <a:stretch>
              <a:fillRect/>
            </a:stretch>
          </p:blipFill>
          <p:spPr>
            <a:xfrm>
              <a:off x="1159435" y="1507191"/>
              <a:ext cx="10160000" cy="4991100"/>
            </a:xfrm>
            <a:prstGeom prst="rect">
              <a:avLst/>
            </a:prstGeom>
          </p:spPr>
        </p:pic>
        <p:sp>
          <p:nvSpPr>
            <p:cNvPr id="7" name="Rounded Rectangle 6">
              <a:extLst>
                <a:ext uri="{FF2B5EF4-FFF2-40B4-BE49-F238E27FC236}">
                  <a16:creationId xmlns:a16="http://schemas.microsoft.com/office/drawing/2014/main" id="{DDA7E378-3B76-1E42-95B9-E4AC6E7E3651}"/>
                </a:ext>
              </a:extLst>
            </p:cNvPr>
            <p:cNvSpPr/>
            <p:nvPr/>
          </p:nvSpPr>
          <p:spPr>
            <a:xfrm>
              <a:off x="8068234" y="4002741"/>
              <a:ext cx="1255059" cy="587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Helix Task Execution Framework</a:t>
              </a:r>
            </a:p>
          </p:txBody>
        </p:sp>
      </p:grpSp>
    </p:spTree>
    <p:extLst>
      <p:ext uri="{BB962C8B-B14F-4D97-AF65-F5344CB8AC3E}">
        <p14:creationId xmlns:p14="http://schemas.microsoft.com/office/powerpoint/2010/main" val="3208821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Apache Airavata?</a:t>
            </a:r>
          </a:p>
        </p:txBody>
      </p:sp>
      <p:sp>
        <p:nvSpPr>
          <p:cNvPr id="3" name="Content Placeholder 2"/>
          <p:cNvSpPr>
            <a:spLocks noGrp="1"/>
          </p:cNvSpPr>
          <p:nvPr>
            <p:ph idx="1"/>
          </p:nvPr>
        </p:nvSpPr>
        <p:spPr/>
        <p:txBody>
          <a:bodyPr/>
          <a:lstStyle/>
          <a:p>
            <a:r>
              <a:rPr lang="en-US" dirty="0"/>
              <a:t>Apache Airavata is software for building science gateways.</a:t>
            </a:r>
          </a:p>
          <a:p>
            <a:pPr lvl="1"/>
            <a:r>
              <a:rPr lang="en-US" dirty="0"/>
              <a:t>Don’t start from scratch</a:t>
            </a:r>
          </a:p>
          <a:p>
            <a:r>
              <a:rPr lang="en-US" dirty="0"/>
              <a:t>Airavata-based gateways integrate clusters and supercomputers from all over the world.</a:t>
            </a:r>
          </a:p>
          <a:p>
            <a:pPr lvl="1"/>
            <a:r>
              <a:rPr lang="en-US" dirty="0"/>
              <a:t>We can make your resources available to your team.</a:t>
            </a:r>
          </a:p>
          <a:p>
            <a:pPr lvl="1"/>
            <a:r>
              <a:rPr lang="en-US" dirty="0"/>
              <a:t>We can help you access supercomputers, clusters, and computing clouds from outside your institution or enterprise.</a:t>
            </a:r>
          </a:p>
        </p:txBody>
      </p:sp>
    </p:spTree>
    <p:extLst>
      <p:ext uri="{BB962C8B-B14F-4D97-AF65-F5344CB8AC3E}">
        <p14:creationId xmlns:p14="http://schemas.microsoft.com/office/powerpoint/2010/main" val="2048239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907863"/>
          </a:xfrm>
        </p:spPr>
        <p:txBody>
          <a:bodyPr/>
          <a:lstStyle/>
          <a:p>
            <a:r>
              <a:rPr lang="en-US" dirty="0"/>
              <a:t>Some Gateways Built with Apache Airavata</a:t>
            </a:r>
          </a:p>
        </p:txBody>
      </p:sp>
      <p:graphicFrame>
        <p:nvGraphicFramePr>
          <p:cNvPr id="5" name="Table 4"/>
          <p:cNvGraphicFramePr>
            <a:graphicFrameLocks noGrp="1"/>
          </p:cNvGraphicFramePr>
          <p:nvPr>
            <p:extLst>
              <p:ext uri="{D42A27DB-BD31-4B8C-83A1-F6EECF244321}">
                <p14:modId xmlns:p14="http://schemas.microsoft.com/office/powerpoint/2010/main" val="173645661"/>
              </p:ext>
            </p:extLst>
          </p:nvPr>
        </p:nvGraphicFramePr>
        <p:xfrm>
          <a:off x="401782" y="1611596"/>
          <a:ext cx="11166764" cy="4601506"/>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20000"/>
                    </a:ext>
                  </a:extLst>
                </a:gridCol>
                <a:gridCol w="8271164">
                  <a:extLst>
                    <a:ext uri="{9D8B030D-6E8A-4147-A177-3AD203B41FA5}">
                      <a16:colId xmlns:a16="http://schemas.microsoft.com/office/drawing/2014/main" val="20001"/>
                    </a:ext>
                  </a:extLst>
                </a:gridCol>
              </a:tblGrid>
              <a:tr h="621406">
                <a:tc>
                  <a:txBody>
                    <a:bodyPr/>
                    <a:lstStyle/>
                    <a:p>
                      <a:r>
                        <a:rPr lang="en-US" dirty="0"/>
                        <a:t>Gateway</a:t>
                      </a:r>
                    </a:p>
                  </a:txBody>
                  <a:tcPr/>
                </a:tc>
                <a:tc>
                  <a:txBody>
                    <a:bodyPr/>
                    <a:lstStyle/>
                    <a:p>
                      <a:r>
                        <a:rPr lang="en-US" dirty="0"/>
                        <a:t>Description</a:t>
                      </a:r>
                    </a:p>
                  </a:txBody>
                  <a:tcPr/>
                </a:tc>
                <a:extLst>
                  <a:ext uri="{0D108BD9-81ED-4DB2-BD59-A6C34878D82A}">
                    <a16:rowId xmlns:a16="http://schemas.microsoft.com/office/drawing/2014/main" val="10000"/>
                  </a:ext>
                </a:extLst>
              </a:tr>
              <a:tr h="510200">
                <a:tc>
                  <a:txBody>
                    <a:bodyPr/>
                    <a:lstStyle/>
                    <a:p>
                      <a:r>
                        <a:rPr lang="en-US" dirty="0" err="1"/>
                        <a:t>UltraScan</a:t>
                      </a:r>
                      <a:endParaRPr lang="en-US" dirty="0"/>
                    </a:p>
                  </a:txBody>
                  <a:tcPr/>
                </a:tc>
                <a:tc>
                  <a:txBody>
                    <a:bodyPr/>
                    <a:lstStyle/>
                    <a:p>
                      <a:r>
                        <a:rPr lang="en-US" dirty="0"/>
                        <a:t>Support</a:t>
                      </a:r>
                      <a:r>
                        <a:rPr lang="en-US" baseline="0" dirty="0"/>
                        <a:t> for d</a:t>
                      </a:r>
                      <a:r>
                        <a:rPr lang="en-US" dirty="0"/>
                        <a:t>ata</a:t>
                      </a:r>
                      <a:r>
                        <a:rPr lang="en-US" baseline="0" dirty="0"/>
                        <a:t> analysis of analytical ultracentrifugation experiments</a:t>
                      </a:r>
                      <a:endParaRPr lang="en-US" dirty="0"/>
                    </a:p>
                  </a:txBody>
                  <a:tcPr/>
                </a:tc>
                <a:extLst>
                  <a:ext uri="{0D108BD9-81ED-4DB2-BD59-A6C34878D82A}">
                    <a16:rowId xmlns:a16="http://schemas.microsoft.com/office/drawing/2014/main" val="10001"/>
                  </a:ext>
                </a:extLst>
              </a:tr>
              <a:tr h="457208">
                <a:tc>
                  <a:txBody>
                    <a:bodyPr/>
                    <a:lstStyle/>
                    <a:p>
                      <a:r>
                        <a:rPr lang="en-US" dirty="0" err="1"/>
                        <a:t>GeoGateway</a:t>
                      </a:r>
                      <a:endParaRPr lang="en-US" dirty="0"/>
                    </a:p>
                  </a:txBody>
                  <a:tcPr/>
                </a:tc>
                <a:tc>
                  <a:txBody>
                    <a:bodyPr/>
                    <a:lstStyle/>
                    <a:p>
                      <a:r>
                        <a:rPr lang="en-US" dirty="0"/>
                        <a:t>Earthquak</a:t>
                      </a:r>
                      <a:r>
                        <a:rPr lang="en-US" baseline="0" dirty="0"/>
                        <a:t>e modeling and data access to support NASA and other researchers</a:t>
                      </a:r>
                      <a:endParaRPr lang="en-US" dirty="0"/>
                    </a:p>
                  </a:txBody>
                  <a:tcPr/>
                </a:tc>
                <a:extLst>
                  <a:ext uri="{0D108BD9-81ED-4DB2-BD59-A6C34878D82A}">
                    <a16:rowId xmlns:a16="http://schemas.microsoft.com/office/drawing/2014/main" val="10002"/>
                  </a:ext>
                </a:extLst>
              </a:tr>
              <a:tr h="471046">
                <a:tc>
                  <a:txBody>
                    <a:bodyPr/>
                    <a:lstStyle/>
                    <a:p>
                      <a:r>
                        <a:rPr lang="en-US" dirty="0"/>
                        <a:t>IU</a:t>
                      </a:r>
                      <a:r>
                        <a:rPr lang="en-US" baseline="0" dirty="0"/>
                        <a:t> Cybergateway</a:t>
                      </a:r>
                      <a:endParaRPr lang="en-US" dirty="0"/>
                    </a:p>
                  </a:txBody>
                  <a:tcPr/>
                </a:tc>
                <a:tc>
                  <a:txBody>
                    <a:bodyPr/>
                    <a:lstStyle/>
                    <a:p>
                      <a:r>
                        <a:rPr lang="en-US" dirty="0"/>
                        <a:t>Campus gateway for accessing campus resources (in</a:t>
                      </a:r>
                      <a:r>
                        <a:rPr lang="en-US" baseline="0" dirty="0"/>
                        <a:t> revision)</a:t>
                      </a:r>
                      <a:endParaRPr lang="en-US" dirty="0"/>
                    </a:p>
                  </a:txBody>
                  <a:tcPr/>
                </a:tc>
                <a:extLst>
                  <a:ext uri="{0D108BD9-81ED-4DB2-BD59-A6C34878D82A}">
                    <a16:rowId xmlns:a16="http://schemas.microsoft.com/office/drawing/2014/main" val="10003"/>
                  </a:ext>
                </a:extLst>
              </a:tr>
              <a:tr h="471055">
                <a:tc>
                  <a:txBody>
                    <a:bodyPr/>
                    <a:lstStyle/>
                    <a:p>
                      <a:r>
                        <a:rPr lang="en-US" dirty="0"/>
                        <a:t>University</a:t>
                      </a:r>
                      <a:r>
                        <a:rPr lang="en-US" baseline="0" dirty="0"/>
                        <a:t> of South Dakota</a:t>
                      </a:r>
                    </a:p>
                    <a:p>
                      <a:r>
                        <a:rPr lang="en-US" baseline="0" dirty="0"/>
                        <a:t>Gateway</a:t>
                      </a:r>
                      <a:endParaRPr lang="en-US" dirty="0"/>
                    </a:p>
                  </a:txBody>
                  <a:tcPr/>
                </a:tc>
                <a:tc>
                  <a:txBody>
                    <a:bodyPr/>
                    <a:lstStyle/>
                    <a:p>
                      <a:r>
                        <a:rPr lang="en-US" dirty="0"/>
                        <a:t>Campus</a:t>
                      </a:r>
                      <a:r>
                        <a:rPr lang="en-US" baseline="0" dirty="0"/>
                        <a:t> gateway specializing in chemistry and bio applications. Other campus gateways: Oklahoma University , University of Utah, Georgia State University</a:t>
                      </a:r>
                      <a:endParaRPr lang="en-US" dirty="0"/>
                    </a:p>
                  </a:txBody>
                  <a:tcPr/>
                </a:tc>
                <a:extLst>
                  <a:ext uri="{0D108BD9-81ED-4DB2-BD59-A6C34878D82A}">
                    <a16:rowId xmlns:a16="http://schemas.microsoft.com/office/drawing/2014/main" val="10004"/>
                  </a:ext>
                </a:extLst>
              </a:tr>
              <a:tr h="621406">
                <a:tc>
                  <a:txBody>
                    <a:bodyPr/>
                    <a:lstStyle/>
                    <a:p>
                      <a:r>
                        <a:rPr lang="en-US" dirty="0" err="1"/>
                        <a:t>dREG</a:t>
                      </a:r>
                      <a:r>
                        <a:rPr lang="en-US" dirty="0"/>
                        <a:t> Science Gateway</a:t>
                      </a:r>
                    </a:p>
                  </a:txBody>
                  <a:tcPr/>
                </a:tc>
                <a:tc>
                  <a:txBody>
                    <a:bodyPr/>
                    <a:lstStyle/>
                    <a:p>
                      <a:r>
                        <a:rPr lang="en-US" sz="1800" kern="1200" dirty="0">
                          <a:solidFill>
                            <a:schemeClr val="dk1"/>
                          </a:solidFill>
                          <a:effectLst/>
                          <a:latin typeface="+mn-lt"/>
                          <a:ea typeface="+mn-ea"/>
                          <a:cs typeface="+mn-cs"/>
                        </a:rPr>
                        <a:t>Gateway</a:t>
                      </a:r>
                      <a:r>
                        <a:rPr lang="en-US" sz="1800" kern="1200" baseline="0" dirty="0">
                          <a:solidFill>
                            <a:schemeClr val="dk1"/>
                          </a:solidFill>
                          <a:effectLst/>
                          <a:latin typeface="+mn-lt"/>
                          <a:ea typeface="+mn-ea"/>
                          <a:cs typeface="+mn-cs"/>
                        </a:rPr>
                        <a:t> for locating and understanding T</a:t>
                      </a:r>
                      <a:r>
                        <a:rPr lang="en-US" sz="1800" kern="1200" dirty="0">
                          <a:solidFill>
                            <a:schemeClr val="dk1"/>
                          </a:solidFill>
                          <a:effectLst/>
                          <a:latin typeface="+mn-lt"/>
                          <a:ea typeface="+mn-ea"/>
                          <a:cs typeface="+mn-cs"/>
                        </a:rPr>
                        <a:t>ranscriptional Regulatory Elements (TREs) that encode the temporal and spatial patterns of gene expression.  </a:t>
                      </a:r>
                      <a:endParaRPr lang="en-US" dirty="0"/>
                    </a:p>
                  </a:txBody>
                  <a:tcPr/>
                </a:tc>
                <a:extLst>
                  <a:ext uri="{0D108BD9-81ED-4DB2-BD59-A6C34878D82A}">
                    <a16:rowId xmlns:a16="http://schemas.microsoft.com/office/drawing/2014/main" val="10005"/>
                  </a:ext>
                </a:extLst>
              </a:tr>
              <a:tr h="621406">
                <a:tc>
                  <a:txBody>
                    <a:bodyPr/>
                    <a:lstStyle/>
                    <a:p>
                      <a:r>
                        <a:rPr lang="en-US" dirty="0"/>
                        <a:t>Oklahoma Innovation</a:t>
                      </a:r>
                      <a:r>
                        <a:rPr lang="en-US" baseline="0" dirty="0"/>
                        <a:t> Institute Gateway</a:t>
                      </a:r>
                      <a:endParaRPr lang="en-US" dirty="0"/>
                    </a:p>
                  </a:txBody>
                  <a:tcPr/>
                </a:tc>
                <a:tc>
                  <a:txBody>
                    <a:bodyPr/>
                    <a:lstStyle/>
                    <a:p>
                      <a:r>
                        <a:rPr lang="en-US" dirty="0"/>
                        <a:t>Gateway</a:t>
                      </a:r>
                      <a:r>
                        <a:rPr lang="en-US" baseline="0" dirty="0"/>
                        <a:t> for computational chemistry and engineering applications</a:t>
                      </a:r>
                      <a:endParaRPr lang="en-US" dirty="0"/>
                    </a:p>
                  </a:txBody>
                  <a:tcPr/>
                </a:tc>
                <a:extLst>
                  <a:ext uri="{0D108BD9-81ED-4DB2-BD59-A6C34878D82A}">
                    <a16:rowId xmlns:a16="http://schemas.microsoft.com/office/drawing/2014/main" val="10006"/>
                  </a:ext>
                </a:extLst>
              </a:tr>
              <a:tr h="621406">
                <a:tc>
                  <a:txBody>
                    <a:bodyPr/>
                    <a:lstStyle/>
                    <a:p>
                      <a:r>
                        <a:rPr lang="en-US" dirty="0"/>
                        <a:t>PHASTA</a:t>
                      </a:r>
                      <a:r>
                        <a:rPr lang="en-US" baseline="0" dirty="0"/>
                        <a:t> Gateway</a:t>
                      </a:r>
                      <a:endParaRPr lang="en-US" dirty="0"/>
                    </a:p>
                  </a:txBody>
                  <a:tcPr/>
                </a:tc>
                <a:tc>
                  <a:txBody>
                    <a:bodyPr/>
                    <a:lstStyle/>
                    <a:p>
                      <a:r>
                        <a:rPr lang="en-US" dirty="0"/>
                        <a:t>Gateway for computational</a:t>
                      </a:r>
                      <a:r>
                        <a:rPr lang="en-US" baseline="0" dirty="0"/>
                        <a:t> engineering, finite element simulation</a:t>
                      </a:r>
                      <a:endParaRPr lang="en-US" dirty="0"/>
                    </a:p>
                  </a:txBody>
                  <a:tcPr/>
                </a:tc>
                <a:extLst>
                  <a:ext uri="{0D108BD9-81ED-4DB2-BD59-A6C34878D82A}">
                    <a16:rowId xmlns:a16="http://schemas.microsoft.com/office/drawing/2014/main" val="10007"/>
                  </a:ext>
                </a:extLst>
              </a:tr>
            </a:tbl>
          </a:graphicData>
        </a:graphic>
      </p:graphicFrame>
      <p:sp>
        <p:nvSpPr>
          <p:cNvPr id="6" name="Rectangle 5"/>
          <p:cNvSpPr/>
          <p:nvPr/>
        </p:nvSpPr>
        <p:spPr>
          <a:xfrm>
            <a:off x="2610330" y="6397952"/>
            <a:ext cx="6700424" cy="369332"/>
          </a:xfrm>
          <a:prstGeom prst="rect">
            <a:avLst/>
          </a:prstGeom>
        </p:spPr>
        <p:txBody>
          <a:bodyPr wrap="none">
            <a:spAutoFit/>
          </a:bodyPr>
          <a:lstStyle/>
          <a:p>
            <a:r>
              <a:rPr lang="en-US" dirty="0"/>
              <a:t>For a complete list, please see </a:t>
            </a:r>
            <a:r>
              <a:rPr lang="en-US" dirty="0">
                <a:hlinkClick r:id="rId3"/>
              </a:rPr>
              <a:t>https://circ.iu.edu/collaborations.html</a:t>
            </a:r>
            <a:r>
              <a:rPr lang="en-US" dirty="0"/>
              <a:t> </a:t>
            </a:r>
          </a:p>
        </p:txBody>
      </p:sp>
    </p:spTree>
    <p:extLst>
      <p:ext uri="{BB962C8B-B14F-4D97-AF65-F5344CB8AC3E}">
        <p14:creationId xmlns:p14="http://schemas.microsoft.com/office/powerpoint/2010/main" val="1296559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32FB1-6CD6-D54B-9080-316CCBB8877C}"/>
              </a:ext>
            </a:extLst>
          </p:cNvPr>
          <p:cNvSpPr>
            <a:spLocks noGrp="1"/>
          </p:cNvSpPr>
          <p:nvPr>
            <p:ph type="title"/>
          </p:nvPr>
        </p:nvSpPr>
        <p:spPr/>
        <p:txBody>
          <a:bodyPr/>
          <a:lstStyle/>
          <a:p>
            <a:r>
              <a:rPr lang="en-US" dirty="0"/>
              <a:t>Django Portal</a:t>
            </a:r>
          </a:p>
        </p:txBody>
      </p:sp>
      <p:sp>
        <p:nvSpPr>
          <p:cNvPr id="4" name="Slide Number Placeholder 3">
            <a:extLst>
              <a:ext uri="{FF2B5EF4-FFF2-40B4-BE49-F238E27FC236}">
                <a16:creationId xmlns:a16="http://schemas.microsoft.com/office/drawing/2014/main" id="{0BB95ABF-127D-9841-A83B-9BD018B67786}"/>
              </a:ext>
            </a:extLst>
          </p:cNvPr>
          <p:cNvSpPr>
            <a:spLocks noGrp="1"/>
          </p:cNvSpPr>
          <p:nvPr>
            <p:ph type="sldNum" sz="quarter" idx="12"/>
          </p:nvPr>
        </p:nvSpPr>
        <p:spPr/>
        <p:txBody>
          <a:bodyPr/>
          <a:lstStyle/>
          <a:p>
            <a:fld id="{C358CDD8-5622-4D06-9165-8486FE73D54E}" type="slidenum">
              <a:rPr lang="en-US" smtClean="0"/>
              <a:t>19</a:t>
            </a:fld>
            <a:endParaRPr lang="en-US"/>
          </a:p>
        </p:txBody>
      </p:sp>
      <p:pic>
        <p:nvPicPr>
          <p:cNvPr id="5" name="Picture 4">
            <a:extLst>
              <a:ext uri="{FF2B5EF4-FFF2-40B4-BE49-F238E27FC236}">
                <a16:creationId xmlns:a16="http://schemas.microsoft.com/office/drawing/2014/main" id="{8ECBF776-BBC1-8F4B-AAF3-7DCE8DEFE4B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71599" y="1148400"/>
            <a:ext cx="6848803" cy="3993156"/>
          </a:xfrm>
          <a:prstGeom prst="rect">
            <a:avLst/>
          </a:prstGeom>
        </p:spPr>
      </p:pic>
      <p:grpSp>
        <p:nvGrpSpPr>
          <p:cNvPr id="25" name="Group 24">
            <a:extLst>
              <a:ext uri="{FF2B5EF4-FFF2-40B4-BE49-F238E27FC236}">
                <a16:creationId xmlns:a16="http://schemas.microsoft.com/office/drawing/2014/main" id="{CCABF144-62E9-6649-B9AE-811CF1EA3F8D}"/>
              </a:ext>
            </a:extLst>
          </p:cNvPr>
          <p:cNvGrpSpPr/>
          <p:nvPr/>
        </p:nvGrpSpPr>
        <p:grpSpPr>
          <a:xfrm>
            <a:off x="1686180" y="1836922"/>
            <a:ext cx="8859668" cy="4326416"/>
            <a:chOff x="162180" y="1836922"/>
            <a:chExt cx="8859668" cy="4326416"/>
          </a:xfrm>
        </p:grpSpPr>
        <p:sp>
          <p:nvSpPr>
            <p:cNvPr id="8" name="Rectangle 7">
              <a:extLst>
                <a:ext uri="{FF2B5EF4-FFF2-40B4-BE49-F238E27FC236}">
                  <a16:creationId xmlns:a16="http://schemas.microsoft.com/office/drawing/2014/main" id="{AE476D5A-A532-4D44-8C68-ED188F53060D}"/>
                </a:ext>
              </a:extLst>
            </p:cNvPr>
            <p:cNvSpPr/>
            <p:nvPr/>
          </p:nvSpPr>
          <p:spPr>
            <a:xfrm>
              <a:off x="3159011" y="1836923"/>
              <a:ext cx="3096804" cy="3820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2B1DA03E-3DD2-714A-89CB-9B5A9B7AAC27}"/>
                </a:ext>
              </a:extLst>
            </p:cNvPr>
            <p:cNvSpPr/>
            <p:nvPr/>
          </p:nvSpPr>
          <p:spPr>
            <a:xfrm>
              <a:off x="3334419" y="3583436"/>
              <a:ext cx="924690" cy="18574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 API</a:t>
              </a:r>
            </a:p>
          </p:txBody>
        </p:sp>
        <p:sp>
          <p:nvSpPr>
            <p:cNvPr id="10" name="Rectangle 9">
              <a:extLst>
                <a:ext uri="{FF2B5EF4-FFF2-40B4-BE49-F238E27FC236}">
                  <a16:creationId xmlns:a16="http://schemas.microsoft.com/office/drawing/2014/main" id="{388B1F20-8A6A-6941-95F8-62AC55AA25AF}"/>
                </a:ext>
              </a:extLst>
            </p:cNvPr>
            <p:cNvSpPr/>
            <p:nvPr/>
          </p:nvSpPr>
          <p:spPr>
            <a:xfrm>
              <a:off x="162180" y="1836922"/>
              <a:ext cx="1663430" cy="38208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1" name="Right Arrow 10">
              <a:extLst>
                <a:ext uri="{FF2B5EF4-FFF2-40B4-BE49-F238E27FC236}">
                  <a16:creationId xmlns:a16="http://schemas.microsoft.com/office/drawing/2014/main" id="{0F20DDB3-5DE7-1B49-A934-9AE038CF3B27}"/>
                </a:ext>
              </a:extLst>
            </p:cNvPr>
            <p:cNvSpPr/>
            <p:nvPr/>
          </p:nvSpPr>
          <p:spPr>
            <a:xfrm>
              <a:off x="1646409" y="4206267"/>
              <a:ext cx="1663430" cy="61179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9B436CE-0314-7C4B-BDA6-E512CBB77ECC}"/>
                </a:ext>
              </a:extLst>
            </p:cNvPr>
            <p:cNvSpPr/>
            <p:nvPr/>
          </p:nvSpPr>
          <p:spPr>
            <a:xfrm>
              <a:off x="4670638" y="1974977"/>
              <a:ext cx="510342" cy="346591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ysClr val="windowText" lastClr="000000"/>
                  </a:solidFill>
                </a:rPr>
                <a:t>Python High level API</a:t>
              </a:r>
            </a:p>
          </p:txBody>
        </p:sp>
        <p:sp>
          <p:nvSpPr>
            <p:cNvPr id="13" name="Rectangle 12">
              <a:extLst>
                <a:ext uri="{FF2B5EF4-FFF2-40B4-BE49-F238E27FC236}">
                  <a16:creationId xmlns:a16="http://schemas.microsoft.com/office/drawing/2014/main" id="{BA812CD8-8872-0E4D-BE3B-88B71AF297D5}"/>
                </a:ext>
              </a:extLst>
            </p:cNvPr>
            <p:cNvSpPr/>
            <p:nvPr/>
          </p:nvSpPr>
          <p:spPr>
            <a:xfrm>
              <a:off x="5592509" y="1974977"/>
              <a:ext cx="517236" cy="346591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ysClr val="windowText" lastClr="000000"/>
                  </a:solidFill>
                </a:rPr>
                <a:t>Airavata API Client</a:t>
              </a:r>
            </a:p>
          </p:txBody>
        </p:sp>
        <p:sp>
          <p:nvSpPr>
            <p:cNvPr id="14" name="Rectangle 13">
              <a:extLst>
                <a:ext uri="{FF2B5EF4-FFF2-40B4-BE49-F238E27FC236}">
                  <a16:creationId xmlns:a16="http://schemas.microsoft.com/office/drawing/2014/main" id="{C816D9B0-ABB8-5E47-A6ED-B988F5DE08F2}"/>
                </a:ext>
              </a:extLst>
            </p:cNvPr>
            <p:cNvSpPr/>
            <p:nvPr/>
          </p:nvSpPr>
          <p:spPr>
            <a:xfrm>
              <a:off x="323694" y="3583436"/>
              <a:ext cx="1340401" cy="18574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Dynamic UI</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5" name="TextBox 14">
              <a:extLst>
                <a:ext uri="{FF2B5EF4-FFF2-40B4-BE49-F238E27FC236}">
                  <a16:creationId xmlns:a16="http://schemas.microsoft.com/office/drawing/2014/main" id="{23A99198-E3D3-6042-9143-2215300FADDF}"/>
                </a:ext>
              </a:extLst>
            </p:cNvPr>
            <p:cNvSpPr txBox="1"/>
            <p:nvPr/>
          </p:nvSpPr>
          <p:spPr>
            <a:xfrm>
              <a:off x="433484" y="1974977"/>
              <a:ext cx="1120820" cy="646331"/>
            </a:xfrm>
            <a:prstGeom prst="rect">
              <a:avLst/>
            </a:prstGeom>
            <a:noFill/>
          </p:spPr>
          <p:txBody>
            <a:bodyPr wrap="square" rtlCol="0">
              <a:spAutoFit/>
            </a:bodyPr>
            <a:lstStyle/>
            <a:p>
              <a:r>
                <a:rPr lang="en-US" dirty="0"/>
                <a:t>Portal Page</a:t>
              </a:r>
            </a:p>
          </p:txBody>
        </p:sp>
        <p:sp>
          <p:nvSpPr>
            <p:cNvPr id="16" name="Left Arrow 15">
              <a:extLst>
                <a:ext uri="{FF2B5EF4-FFF2-40B4-BE49-F238E27FC236}">
                  <a16:creationId xmlns:a16="http://schemas.microsoft.com/office/drawing/2014/main" id="{EB532952-49D3-1147-AF2E-3E0FCC50ECDD}"/>
                </a:ext>
              </a:extLst>
            </p:cNvPr>
            <p:cNvSpPr/>
            <p:nvPr/>
          </p:nvSpPr>
          <p:spPr>
            <a:xfrm>
              <a:off x="1825609" y="2490693"/>
              <a:ext cx="1333401" cy="610608"/>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aque 16">
              <a:extLst>
                <a:ext uri="{FF2B5EF4-FFF2-40B4-BE49-F238E27FC236}">
                  <a16:creationId xmlns:a16="http://schemas.microsoft.com/office/drawing/2014/main" id="{E5C47005-75CC-1C4A-A46B-E67B86173387}"/>
                </a:ext>
              </a:extLst>
            </p:cNvPr>
            <p:cNvSpPr/>
            <p:nvPr/>
          </p:nvSpPr>
          <p:spPr>
            <a:xfrm>
              <a:off x="456007" y="4281047"/>
              <a:ext cx="1061461" cy="1074027"/>
            </a:xfrm>
            <a:prstGeom prst="plaque">
              <a:avLst/>
            </a:prstGeom>
            <a:solidFill>
              <a:schemeClr val="accent1">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ysClr val="windowText" lastClr="000000"/>
                  </a:solidFill>
                </a:rPr>
                <a:t>CustUI</a:t>
              </a:r>
              <a:r>
                <a:rPr lang="en-US" dirty="0">
                  <a:solidFill>
                    <a:sysClr val="windowText" lastClr="000000"/>
                  </a:solidFill>
                </a:rPr>
                <a:t> Comp</a:t>
              </a:r>
            </a:p>
          </p:txBody>
        </p:sp>
        <p:sp>
          <p:nvSpPr>
            <p:cNvPr id="18" name="Cloud 17">
              <a:extLst>
                <a:ext uri="{FF2B5EF4-FFF2-40B4-BE49-F238E27FC236}">
                  <a16:creationId xmlns:a16="http://schemas.microsoft.com/office/drawing/2014/main" id="{946AE859-4CEF-6B4D-914F-A39215682541}"/>
                </a:ext>
              </a:extLst>
            </p:cNvPr>
            <p:cNvSpPr/>
            <p:nvPr/>
          </p:nvSpPr>
          <p:spPr>
            <a:xfrm>
              <a:off x="6925910" y="3472031"/>
              <a:ext cx="2095938" cy="208829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Airavata Middleware</a:t>
              </a:r>
            </a:p>
          </p:txBody>
        </p:sp>
        <p:sp>
          <p:nvSpPr>
            <p:cNvPr id="19" name="Right Arrow 18">
              <a:extLst>
                <a:ext uri="{FF2B5EF4-FFF2-40B4-BE49-F238E27FC236}">
                  <a16:creationId xmlns:a16="http://schemas.microsoft.com/office/drawing/2014/main" id="{D87AE5C1-6E7C-EE4A-A50C-DA137F0030E9}"/>
                </a:ext>
              </a:extLst>
            </p:cNvPr>
            <p:cNvSpPr/>
            <p:nvPr/>
          </p:nvSpPr>
          <p:spPr>
            <a:xfrm>
              <a:off x="6109745" y="4206266"/>
              <a:ext cx="816165" cy="61179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503EF249-F50B-FD48-AED5-51FC498E75A5}"/>
                </a:ext>
              </a:extLst>
            </p:cNvPr>
            <p:cNvSpPr/>
            <p:nvPr/>
          </p:nvSpPr>
          <p:spPr>
            <a:xfrm>
              <a:off x="4258139" y="4206267"/>
              <a:ext cx="412500" cy="61179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43FEA96D-6C94-9145-A987-D6926D0B617A}"/>
                </a:ext>
              </a:extLst>
            </p:cNvPr>
            <p:cNvSpPr/>
            <p:nvPr/>
          </p:nvSpPr>
          <p:spPr>
            <a:xfrm>
              <a:off x="5180009" y="4206267"/>
              <a:ext cx="412500" cy="61179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25F5E62-FCC5-3D4C-B281-6795ED162294}"/>
                </a:ext>
              </a:extLst>
            </p:cNvPr>
            <p:cNvSpPr txBox="1"/>
            <p:nvPr/>
          </p:nvSpPr>
          <p:spPr>
            <a:xfrm>
              <a:off x="3309839" y="1974977"/>
              <a:ext cx="1154550" cy="369332"/>
            </a:xfrm>
            <a:prstGeom prst="rect">
              <a:avLst/>
            </a:prstGeom>
            <a:noFill/>
          </p:spPr>
          <p:txBody>
            <a:bodyPr wrap="square" rtlCol="0">
              <a:spAutoFit/>
            </a:bodyPr>
            <a:lstStyle/>
            <a:p>
              <a:r>
                <a:rPr lang="en-US" dirty="0"/>
                <a:t>Django</a:t>
              </a:r>
            </a:p>
          </p:txBody>
        </p:sp>
        <p:sp>
          <p:nvSpPr>
            <p:cNvPr id="23" name="TextBox 22">
              <a:extLst>
                <a:ext uri="{FF2B5EF4-FFF2-40B4-BE49-F238E27FC236}">
                  <a16:creationId xmlns:a16="http://schemas.microsoft.com/office/drawing/2014/main" id="{A12AF842-D12F-304E-8234-4CC12BAEC757}"/>
                </a:ext>
              </a:extLst>
            </p:cNvPr>
            <p:cNvSpPr txBox="1"/>
            <p:nvPr/>
          </p:nvSpPr>
          <p:spPr>
            <a:xfrm>
              <a:off x="323694" y="5794006"/>
              <a:ext cx="1663429" cy="369332"/>
            </a:xfrm>
            <a:prstGeom prst="rect">
              <a:avLst/>
            </a:prstGeom>
            <a:noFill/>
          </p:spPr>
          <p:txBody>
            <a:bodyPr wrap="square" rtlCol="0">
              <a:spAutoFit/>
            </a:bodyPr>
            <a:lstStyle/>
            <a:p>
              <a:r>
                <a:rPr lang="en-US"/>
                <a:t>Web Browser</a:t>
              </a:r>
            </a:p>
          </p:txBody>
        </p:sp>
        <p:sp>
          <p:nvSpPr>
            <p:cNvPr id="24" name="TextBox 23">
              <a:extLst>
                <a:ext uri="{FF2B5EF4-FFF2-40B4-BE49-F238E27FC236}">
                  <a16:creationId xmlns:a16="http://schemas.microsoft.com/office/drawing/2014/main" id="{AB7129A6-4603-3C43-A156-9C1A829B2C37}"/>
                </a:ext>
              </a:extLst>
            </p:cNvPr>
            <p:cNvSpPr txBox="1"/>
            <p:nvPr/>
          </p:nvSpPr>
          <p:spPr>
            <a:xfrm>
              <a:off x="4094094" y="5794005"/>
              <a:ext cx="1663429" cy="369332"/>
            </a:xfrm>
            <a:prstGeom prst="rect">
              <a:avLst/>
            </a:prstGeom>
            <a:noFill/>
          </p:spPr>
          <p:txBody>
            <a:bodyPr wrap="square" rtlCol="0">
              <a:spAutoFit/>
            </a:bodyPr>
            <a:lstStyle/>
            <a:p>
              <a:r>
                <a:rPr lang="en-US" dirty="0"/>
                <a:t>Web Server</a:t>
              </a:r>
            </a:p>
          </p:txBody>
        </p:sp>
      </p:grpSp>
    </p:spTree>
    <p:extLst>
      <p:ext uri="{BB962C8B-B14F-4D97-AF65-F5344CB8AC3E}">
        <p14:creationId xmlns:p14="http://schemas.microsoft.com/office/powerpoint/2010/main" val="92896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nodeType="clickEffect">
                                  <p:stCondLst>
                                    <p:cond delay="0"/>
                                  </p:stCondLst>
                                  <p:childTnLst>
                                    <p:animEffect transition="out" filter="dissolv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5AE2C-E1D3-8B41-81B0-10163E0AE37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3E663EA-C9B1-2E4B-8613-4A63A9EB3BBD}"/>
              </a:ext>
            </a:extLst>
          </p:cNvPr>
          <p:cNvSpPr>
            <a:spLocks noGrp="1"/>
          </p:cNvSpPr>
          <p:nvPr>
            <p:ph idx="1"/>
          </p:nvPr>
        </p:nvSpPr>
        <p:spPr/>
        <p:txBody>
          <a:bodyPr/>
          <a:lstStyle/>
          <a:p>
            <a:r>
              <a:rPr lang="en-US" dirty="0"/>
              <a:t>What is cyberinfrastructure and Science gateway</a:t>
            </a:r>
          </a:p>
          <a:p>
            <a:r>
              <a:rPr lang="en-US" dirty="0"/>
              <a:t>Apache Airavata Collaboration Platform</a:t>
            </a:r>
          </a:p>
          <a:p>
            <a:r>
              <a:rPr lang="en-US" dirty="0"/>
              <a:t>SEAGrid Science Gateway</a:t>
            </a:r>
          </a:p>
          <a:p>
            <a:r>
              <a:rPr lang="en-US" dirty="0"/>
              <a:t>CIRC Collaborations</a:t>
            </a:r>
          </a:p>
          <a:p>
            <a:pPr marL="0" indent="0">
              <a:buNone/>
            </a:pPr>
            <a:endParaRPr lang="en-US" dirty="0"/>
          </a:p>
          <a:p>
            <a:endParaRPr lang="en-US" dirty="0"/>
          </a:p>
        </p:txBody>
      </p:sp>
    </p:spTree>
    <p:extLst>
      <p:ext uri="{BB962C8B-B14F-4D97-AF65-F5344CB8AC3E}">
        <p14:creationId xmlns:p14="http://schemas.microsoft.com/office/powerpoint/2010/main" val="3372698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A48F1-0831-EC42-9C84-0B73BA4250C1}"/>
              </a:ext>
            </a:extLst>
          </p:cNvPr>
          <p:cNvSpPr>
            <a:spLocks noGrp="1"/>
          </p:cNvSpPr>
          <p:nvPr>
            <p:ph type="title"/>
          </p:nvPr>
        </p:nvSpPr>
        <p:spPr/>
        <p:txBody>
          <a:bodyPr/>
          <a:lstStyle/>
          <a:p>
            <a:r>
              <a:rPr lang="en-US" dirty="0"/>
              <a:t>Custom UI Components</a:t>
            </a:r>
          </a:p>
        </p:txBody>
      </p:sp>
      <p:sp>
        <p:nvSpPr>
          <p:cNvPr id="4" name="Slide Number Placeholder 3">
            <a:extLst>
              <a:ext uri="{FF2B5EF4-FFF2-40B4-BE49-F238E27FC236}">
                <a16:creationId xmlns:a16="http://schemas.microsoft.com/office/drawing/2014/main" id="{EBE6622D-AE5B-0B41-AA5F-FAD4A3924002}"/>
              </a:ext>
            </a:extLst>
          </p:cNvPr>
          <p:cNvSpPr>
            <a:spLocks noGrp="1"/>
          </p:cNvSpPr>
          <p:nvPr>
            <p:ph type="sldNum" sz="quarter" idx="12"/>
          </p:nvPr>
        </p:nvSpPr>
        <p:spPr/>
        <p:txBody>
          <a:bodyPr/>
          <a:lstStyle/>
          <a:p>
            <a:fld id="{C358CDD8-5622-4D06-9165-8486FE73D54E}" type="slidenum">
              <a:rPr lang="en-US" smtClean="0"/>
              <a:t>20</a:t>
            </a:fld>
            <a:endParaRPr lang="en-US"/>
          </a:p>
        </p:txBody>
      </p:sp>
      <p:grpSp>
        <p:nvGrpSpPr>
          <p:cNvPr id="12" name="Group 11">
            <a:extLst>
              <a:ext uri="{FF2B5EF4-FFF2-40B4-BE49-F238E27FC236}">
                <a16:creationId xmlns:a16="http://schemas.microsoft.com/office/drawing/2014/main" id="{3869EFCB-ADCE-BB41-9720-2D4D1BA45B1F}"/>
              </a:ext>
            </a:extLst>
          </p:cNvPr>
          <p:cNvGrpSpPr/>
          <p:nvPr/>
        </p:nvGrpSpPr>
        <p:grpSpPr>
          <a:xfrm>
            <a:off x="1981201" y="1265968"/>
            <a:ext cx="5529431" cy="2163032"/>
            <a:chOff x="457200" y="1265968"/>
            <a:chExt cx="5529431" cy="2163032"/>
          </a:xfrm>
        </p:grpSpPr>
        <p:pic>
          <p:nvPicPr>
            <p:cNvPr id="7" name="Picture 6">
              <a:extLst>
                <a:ext uri="{FF2B5EF4-FFF2-40B4-BE49-F238E27FC236}">
                  <a16:creationId xmlns:a16="http://schemas.microsoft.com/office/drawing/2014/main" id="{B7C9C3D4-91AF-1F45-A0FB-94EA0B3A04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1265968"/>
              <a:ext cx="5529431" cy="1947795"/>
            </a:xfrm>
            <a:prstGeom prst="rect">
              <a:avLst/>
            </a:prstGeom>
          </p:spPr>
        </p:pic>
        <p:sp>
          <p:nvSpPr>
            <p:cNvPr id="8" name="TextBox 7">
              <a:extLst>
                <a:ext uri="{FF2B5EF4-FFF2-40B4-BE49-F238E27FC236}">
                  <a16:creationId xmlns:a16="http://schemas.microsoft.com/office/drawing/2014/main" id="{8F9C7F19-FEC1-B44F-A8CB-360F4F1A16AE}"/>
                </a:ext>
              </a:extLst>
            </p:cNvPr>
            <p:cNvSpPr txBox="1"/>
            <p:nvPr/>
          </p:nvSpPr>
          <p:spPr>
            <a:xfrm>
              <a:off x="457200" y="3182779"/>
              <a:ext cx="1984839" cy="246221"/>
            </a:xfrm>
            <a:prstGeom prst="rect">
              <a:avLst/>
            </a:prstGeom>
            <a:noFill/>
          </p:spPr>
          <p:txBody>
            <a:bodyPr wrap="none" rtlCol="0">
              <a:spAutoFit/>
            </a:bodyPr>
            <a:lstStyle/>
            <a:p>
              <a:r>
                <a:rPr lang="en-US" sz="1000" i="1" dirty="0"/>
                <a:t>Image credit: </a:t>
              </a:r>
              <a:r>
                <a:rPr lang="en-US" sz="1000" i="1" dirty="0" err="1"/>
                <a:t>leafletjs.com</a:t>
              </a:r>
              <a:r>
                <a:rPr lang="en-US" sz="1000" i="1" dirty="0"/>
                <a:t> website</a:t>
              </a:r>
            </a:p>
          </p:txBody>
        </p:sp>
      </p:grpSp>
      <p:grpSp>
        <p:nvGrpSpPr>
          <p:cNvPr id="11" name="Group 10">
            <a:extLst>
              <a:ext uri="{FF2B5EF4-FFF2-40B4-BE49-F238E27FC236}">
                <a16:creationId xmlns:a16="http://schemas.microsoft.com/office/drawing/2014/main" id="{18BD0910-165F-7D4B-9A03-CB02311479D7}"/>
              </a:ext>
            </a:extLst>
          </p:cNvPr>
          <p:cNvGrpSpPr/>
          <p:nvPr/>
        </p:nvGrpSpPr>
        <p:grpSpPr>
          <a:xfrm>
            <a:off x="1981201" y="3517259"/>
            <a:ext cx="2398413" cy="2491144"/>
            <a:chOff x="2853000" y="3305889"/>
            <a:chExt cx="2398413" cy="2491144"/>
          </a:xfrm>
        </p:grpSpPr>
        <p:pic>
          <p:nvPicPr>
            <p:cNvPr id="9" name="Picture 8">
              <a:extLst>
                <a:ext uri="{FF2B5EF4-FFF2-40B4-BE49-F238E27FC236}">
                  <a16:creationId xmlns:a16="http://schemas.microsoft.com/office/drawing/2014/main" id="{EFA0205D-6B04-F048-B6F6-897D9D3FF86E}"/>
                </a:ext>
              </a:extLst>
            </p:cNvPr>
            <p:cNvPicPr>
              <a:picLocks noChangeAspect="1"/>
            </p:cNvPicPr>
            <p:nvPr/>
          </p:nvPicPr>
          <p:blipFill>
            <a:blip r:embed="rId4"/>
            <a:stretch>
              <a:fillRect/>
            </a:stretch>
          </p:blipFill>
          <p:spPr>
            <a:xfrm>
              <a:off x="2853000" y="3305889"/>
              <a:ext cx="2222500" cy="2222500"/>
            </a:xfrm>
            <a:prstGeom prst="rect">
              <a:avLst/>
            </a:prstGeom>
          </p:spPr>
        </p:pic>
        <p:sp>
          <p:nvSpPr>
            <p:cNvPr id="10" name="TextBox 9">
              <a:extLst>
                <a:ext uri="{FF2B5EF4-FFF2-40B4-BE49-F238E27FC236}">
                  <a16:creationId xmlns:a16="http://schemas.microsoft.com/office/drawing/2014/main" id="{61EFF12E-7375-E041-AB23-22E495AB72C7}"/>
                </a:ext>
              </a:extLst>
            </p:cNvPr>
            <p:cNvSpPr txBox="1"/>
            <p:nvPr/>
          </p:nvSpPr>
          <p:spPr>
            <a:xfrm>
              <a:off x="2853000" y="5550812"/>
              <a:ext cx="2398413" cy="246221"/>
            </a:xfrm>
            <a:prstGeom prst="rect">
              <a:avLst/>
            </a:prstGeom>
            <a:noFill/>
          </p:spPr>
          <p:txBody>
            <a:bodyPr wrap="none" rtlCol="0">
              <a:spAutoFit/>
            </a:bodyPr>
            <a:lstStyle/>
            <a:p>
              <a:r>
                <a:rPr lang="en-US" sz="1000" i="1" dirty="0"/>
                <a:t>Image credit: </a:t>
              </a:r>
              <a:r>
                <a:rPr lang="en-US" sz="1000" i="1" dirty="0" err="1"/>
                <a:t>jmol.sourceforge.net</a:t>
              </a:r>
              <a:r>
                <a:rPr lang="en-US" sz="1000" i="1" dirty="0"/>
                <a:t> website</a:t>
              </a:r>
            </a:p>
          </p:txBody>
        </p:sp>
      </p:grpSp>
    </p:spTree>
    <p:extLst>
      <p:ext uri="{BB962C8B-B14F-4D97-AF65-F5344CB8AC3E}">
        <p14:creationId xmlns:p14="http://schemas.microsoft.com/office/powerpoint/2010/main" val="82584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2053-79AD-EA46-8805-5C8DFBCF2ADD}"/>
              </a:ext>
            </a:extLst>
          </p:cNvPr>
          <p:cNvSpPr>
            <a:spLocks noGrp="1"/>
          </p:cNvSpPr>
          <p:nvPr>
            <p:ph type="title"/>
          </p:nvPr>
        </p:nvSpPr>
        <p:spPr>
          <a:xfrm>
            <a:off x="1981200" y="168688"/>
            <a:ext cx="8229600" cy="1097280"/>
          </a:xfrm>
        </p:spPr>
        <p:txBody>
          <a:bodyPr/>
          <a:lstStyle/>
          <a:p>
            <a:r>
              <a:rPr lang="en-US" dirty="0"/>
              <a:t>Helix-based Task Execution</a:t>
            </a:r>
          </a:p>
        </p:txBody>
      </p:sp>
      <p:sp>
        <p:nvSpPr>
          <p:cNvPr id="4" name="Slide Number Placeholder 3">
            <a:extLst>
              <a:ext uri="{FF2B5EF4-FFF2-40B4-BE49-F238E27FC236}">
                <a16:creationId xmlns:a16="http://schemas.microsoft.com/office/drawing/2014/main" id="{5C575A32-E644-1048-9864-F168D77F6BD1}"/>
              </a:ext>
            </a:extLst>
          </p:cNvPr>
          <p:cNvSpPr>
            <a:spLocks noGrp="1"/>
          </p:cNvSpPr>
          <p:nvPr>
            <p:ph type="sldNum" sz="quarter" idx="12"/>
          </p:nvPr>
        </p:nvSpPr>
        <p:spPr/>
        <p:txBody>
          <a:bodyPr/>
          <a:lstStyle/>
          <a:p>
            <a:fld id="{C358CDD8-5622-4D06-9165-8486FE73D54E}" type="slidenum">
              <a:rPr lang="en-US" smtClean="0"/>
              <a:t>21</a:t>
            </a:fld>
            <a:endParaRPr lang="en-US"/>
          </a:p>
        </p:txBody>
      </p:sp>
      <p:pic>
        <p:nvPicPr>
          <p:cNvPr id="1026" name="Picture 2" descr="https://lh6.googleusercontent.com/c1T2KIYy8TBV7cLtygH_i0BHyIKS8mCY9zhNyqhrNkgSA7nQuwoQODldkDVgneitj8U8GVH9lV276eN7pLrbzVn_kX_RBvq9GmToPw3vZCfeuf5O-mM9JaJCc7YLefXBr00bb0ER">
            <a:extLst>
              <a:ext uri="{FF2B5EF4-FFF2-40B4-BE49-F238E27FC236}">
                <a16:creationId xmlns:a16="http://schemas.microsoft.com/office/drawing/2014/main" id="{3F854EF8-A8F0-4545-A0BF-3AB498A4903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25128" y="1517904"/>
            <a:ext cx="8480872" cy="4838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666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B5A16-B862-104B-A982-07E84FDFA834}"/>
              </a:ext>
            </a:extLst>
          </p:cNvPr>
          <p:cNvSpPr>
            <a:spLocks noGrp="1"/>
          </p:cNvSpPr>
          <p:nvPr>
            <p:ph type="title"/>
          </p:nvPr>
        </p:nvSpPr>
        <p:spPr/>
        <p:txBody>
          <a:bodyPr/>
          <a:lstStyle/>
          <a:p>
            <a:r>
              <a:rPr lang="en-US" dirty="0"/>
              <a:t>Group-based Authorization</a:t>
            </a:r>
          </a:p>
        </p:txBody>
      </p:sp>
      <p:sp>
        <p:nvSpPr>
          <p:cNvPr id="3" name="Content Placeholder 2">
            <a:extLst>
              <a:ext uri="{FF2B5EF4-FFF2-40B4-BE49-F238E27FC236}">
                <a16:creationId xmlns:a16="http://schemas.microsoft.com/office/drawing/2014/main" id="{E5EED692-BA5B-7F41-BD27-9AFD333C3D65}"/>
              </a:ext>
            </a:extLst>
          </p:cNvPr>
          <p:cNvSpPr>
            <a:spLocks noGrp="1"/>
          </p:cNvSpPr>
          <p:nvPr>
            <p:ph idx="1"/>
          </p:nvPr>
        </p:nvSpPr>
        <p:spPr/>
        <p:txBody>
          <a:bodyPr/>
          <a:lstStyle/>
          <a:p>
            <a:r>
              <a:rPr lang="en-US" dirty="0"/>
              <a:t>Currently, authorization based on statically defined roles</a:t>
            </a:r>
          </a:p>
          <a:p>
            <a:r>
              <a:rPr lang="en-US" dirty="0"/>
              <a:t>Group-based authorization gives gateway admins more fine-grained control</a:t>
            </a:r>
          </a:p>
          <a:p>
            <a:r>
              <a:rPr lang="en-US" dirty="0"/>
              <a:t>But also opens the door to allowing users to share resources and applications with other users</a:t>
            </a:r>
          </a:p>
        </p:txBody>
      </p:sp>
      <p:sp>
        <p:nvSpPr>
          <p:cNvPr id="4" name="Slide Number Placeholder 3">
            <a:extLst>
              <a:ext uri="{FF2B5EF4-FFF2-40B4-BE49-F238E27FC236}">
                <a16:creationId xmlns:a16="http://schemas.microsoft.com/office/drawing/2014/main" id="{303F9A1F-396B-FA4B-9864-9A4B11E94946}"/>
              </a:ext>
            </a:extLst>
          </p:cNvPr>
          <p:cNvSpPr>
            <a:spLocks noGrp="1"/>
          </p:cNvSpPr>
          <p:nvPr>
            <p:ph type="sldNum" sz="quarter" idx="12"/>
          </p:nvPr>
        </p:nvSpPr>
        <p:spPr/>
        <p:txBody>
          <a:bodyPr/>
          <a:lstStyle/>
          <a:p>
            <a:fld id="{C358CDD8-5622-4D06-9165-8486FE73D54E}" type="slidenum">
              <a:rPr lang="en-US" smtClean="0"/>
              <a:t>22</a:t>
            </a:fld>
            <a:endParaRPr lang="en-US"/>
          </a:p>
        </p:txBody>
      </p:sp>
    </p:spTree>
    <p:extLst>
      <p:ext uri="{BB962C8B-B14F-4D97-AF65-F5344CB8AC3E}">
        <p14:creationId xmlns:p14="http://schemas.microsoft.com/office/powerpoint/2010/main" val="1717182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0B284-AF06-7B4D-911E-6312906749D7}"/>
              </a:ext>
            </a:extLst>
          </p:cNvPr>
          <p:cNvSpPr>
            <a:spLocks noGrp="1"/>
          </p:cNvSpPr>
          <p:nvPr>
            <p:ph type="title"/>
          </p:nvPr>
        </p:nvSpPr>
        <p:spPr/>
        <p:txBody>
          <a:bodyPr/>
          <a:lstStyle/>
          <a:p>
            <a:r>
              <a:rPr lang="en-US" dirty="0"/>
              <a:t>Apache Airavata Summary</a:t>
            </a:r>
          </a:p>
        </p:txBody>
      </p:sp>
      <p:sp>
        <p:nvSpPr>
          <p:cNvPr id="3" name="Content Placeholder 2">
            <a:extLst>
              <a:ext uri="{FF2B5EF4-FFF2-40B4-BE49-F238E27FC236}">
                <a16:creationId xmlns:a16="http://schemas.microsoft.com/office/drawing/2014/main" id="{FE75908F-C5B3-114F-8E1D-C0FF56761D98}"/>
              </a:ext>
            </a:extLst>
          </p:cNvPr>
          <p:cNvSpPr>
            <a:spLocks noGrp="1"/>
          </p:cNvSpPr>
          <p:nvPr>
            <p:ph idx="1"/>
          </p:nvPr>
        </p:nvSpPr>
        <p:spPr/>
        <p:txBody>
          <a:bodyPr/>
          <a:lstStyle/>
          <a:p>
            <a:r>
              <a:rPr lang="en-US" dirty="0"/>
              <a:t>Apache Airavata has been used as the basis for several kinds of gateways, Single Application, Campus, Domain Specific, Multi-disciplinary etc.. </a:t>
            </a:r>
          </a:p>
          <a:p>
            <a:r>
              <a:rPr lang="en-US" dirty="0"/>
              <a:t> We can integrate Workflows, Data and Metadata, Data reuse mechanisms, sharing and Group wise access control</a:t>
            </a:r>
          </a:p>
          <a:p>
            <a:r>
              <a:rPr lang="en-US" dirty="0"/>
              <a:t> Apache Airavata is Open Source Open Community software framework and can accommodate contributors from many disciplines</a:t>
            </a:r>
          </a:p>
          <a:p>
            <a:r>
              <a:rPr lang="en-US" dirty="0"/>
              <a:t>Education, Training, Work-force development opportunities to get involved are available</a:t>
            </a:r>
          </a:p>
        </p:txBody>
      </p:sp>
      <p:sp>
        <p:nvSpPr>
          <p:cNvPr id="4" name="Slide Number Placeholder 3">
            <a:extLst>
              <a:ext uri="{FF2B5EF4-FFF2-40B4-BE49-F238E27FC236}">
                <a16:creationId xmlns:a16="http://schemas.microsoft.com/office/drawing/2014/main" id="{42ED8387-1259-2D48-8F1F-BF0290F34E49}"/>
              </a:ext>
            </a:extLst>
          </p:cNvPr>
          <p:cNvSpPr>
            <a:spLocks noGrp="1"/>
          </p:cNvSpPr>
          <p:nvPr>
            <p:ph type="sldNum" sz="quarter" idx="12"/>
          </p:nvPr>
        </p:nvSpPr>
        <p:spPr/>
        <p:txBody>
          <a:bodyPr/>
          <a:lstStyle/>
          <a:p>
            <a:fld id="{C358CDD8-5622-4D06-9165-8486FE73D54E}" type="slidenum">
              <a:rPr lang="en-US" smtClean="0"/>
              <a:t>23</a:t>
            </a:fld>
            <a:endParaRPr lang="en-US"/>
          </a:p>
        </p:txBody>
      </p:sp>
    </p:spTree>
    <p:extLst>
      <p:ext uri="{BB962C8B-B14F-4D97-AF65-F5344CB8AC3E}">
        <p14:creationId xmlns:p14="http://schemas.microsoft.com/office/powerpoint/2010/main" val="4156101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Shape 87"/>
          <p:cNvPicPr preferRelativeResize="0"/>
          <p:nvPr/>
        </p:nvPicPr>
        <p:blipFill>
          <a:blip r:embed="rId2">
            <a:alphaModFix/>
          </a:blip>
          <a:stretch>
            <a:fillRect/>
          </a:stretch>
        </p:blipFill>
        <p:spPr>
          <a:xfrm>
            <a:off x="4419601" y="304800"/>
            <a:ext cx="4041925" cy="1082658"/>
          </a:xfrm>
          <a:prstGeom prst="rect">
            <a:avLst/>
          </a:prstGeom>
          <a:noFill/>
          <a:ln>
            <a:noFill/>
          </a:ln>
        </p:spPr>
      </p:pic>
      <p:pic>
        <p:nvPicPr>
          <p:cNvPr id="4" name="Shape 88"/>
          <p:cNvPicPr preferRelativeResize="0"/>
          <p:nvPr/>
        </p:nvPicPr>
        <p:blipFill>
          <a:blip r:embed="rId3">
            <a:alphaModFix/>
          </a:blip>
          <a:stretch>
            <a:fillRect/>
          </a:stretch>
        </p:blipFill>
        <p:spPr>
          <a:xfrm>
            <a:off x="1524000" y="1408536"/>
            <a:ext cx="9144000" cy="3781425"/>
          </a:xfrm>
          <a:prstGeom prst="rect">
            <a:avLst/>
          </a:prstGeom>
          <a:noFill/>
          <a:ln>
            <a:noFill/>
          </a:ln>
        </p:spPr>
      </p:pic>
      <p:sp>
        <p:nvSpPr>
          <p:cNvPr id="5" name="Shape 89"/>
          <p:cNvSpPr txBox="1"/>
          <p:nvPr/>
        </p:nvSpPr>
        <p:spPr>
          <a:xfrm>
            <a:off x="2173200" y="5257800"/>
            <a:ext cx="8342400" cy="521400"/>
          </a:xfrm>
          <a:prstGeom prst="rect">
            <a:avLst/>
          </a:prstGeom>
          <a:noFill/>
          <a:ln>
            <a:noFill/>
          </a:ln>
        </p:spPr>
        <p:txBody>
          <a:bodyPr lIns="91425" tIns="91425" rIns="91425" bIns="91425" anchor="t" anchorCtr="0">
            <a:noAutofit/>
          </a:bodyPr>
          <a:lstStyle/>
          <a:p>
            <a:pPr defTabSz="914400"/>
            <a:r>
              <a:rPr lang="en" sz="2400" dirty="0">
                <a:solidFill>
                  <a:srgbClr val="898989"/>
                </a:solidFill>
                <a:latin typeface="Montserrat"/>
                <a:ea typeface="Montserrat"/>
                <a:cs typeface="Montserrat"/>
                <a:sym typeface="Montserrat"/>
              </a:rPr>
              <a:t>SEAGrid.org is an Apache Airavata</a:t>
            </a:r>
            <a:r>
              <a:rPr lang="en-US" sz="2400" dirty="0">
                <a:solidFill>
                  <a:srgbClr val="898989"/>
                </a:solidFill>
                <a:latin typeface="Montserrat"/>
                <a:ea typeface="Montserrat"/>
                <a:cs typeface="Montserrat"/>
                <a:sym typeface="Montserrat"/>
              </a:rPr>
              <a:t>-p</a:t>
            </a:r>
            <a:r>
              <a:rPr lang="en" sz="2400" dirty="0">
                <a:solidFill>
                  <a:srgbClr val="898989"/>
                </a:solidFill>
                <a:latin typeface="Montserrat"/>
                <a:ea typeface="Montserrat"/>
                <a:cs typeface="Montserrat"/>
                <a:sym typeface="Montserrat"/>
              </a:rPr>
              <a:t>owered </a:t>
            </a:r>
            <a:r>
              <a:rPr lang="en-US" sz="2400" dirty="0">
                <a:solidFill>
                  <a:srgbClr val="898989"/>
                </a:solidFill>
                <a:latin typeface="Montserrat"/>
                <a:ea typeface="Montserrat"/>
                <a:cs typeface="Montserrat"/>
                <a:sym typeface="Montserrat"/>
              </a:rPr>
              <a:t>g</a:t>
            </a:r>
            <a:r>
              <a:rPr lang="en" sz="2400" dirty="0">
                <a:solidFill>
                  <a:srgbClr val="898989"/>
                </a:solidFill>
                <a:latin typeface="Montserrat"/>
                <a:ea typeface="Montserrat"/>
                <a:cs typeface="Montserrat"/>
                <a:sym typeface="Montserrat"/>
              </a:rPr>
              <a:t>ateway</a:t>
            </a:r>
          </a:p>
        </p:txBody>
      </p:sp>
    </p:spTree>
    <p:extLst>
      <p:ext uri="{BB962C8B-B14F-4D97-AF65-F5344CB8AC3E}">
        <p14:creationId xmlns:p14="http://schemas.microsoft.com/office/powerpoint/2010/main" val="1744326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501573"/>
          </a:xfrm>
        </p:spPr>
        <p:txBody>
          <a:bodyPr>
            <a:normAutofit fontScale="90000"/>
          </a:bodyPr>
          <a:lstStyle/>
          <a:p>
            <a:r>
              <a:rPr lang="en-US" dirty="0"/>
              <a:t>SEAGrid 16 Years in Service</a:t>
            </a:r>
          </a:p>
        </p:txBody>
      </p:sp>
      <p:sp>
        <p:nvSpPr>
          <p:cNvPr id="3" name="Content Placeholder 2"/>
          <p:cNvSpPr>
            <a:spLocks noGrp="1"/>
          </p:cNvSpPr>
          <p:nvPr>
            <p:ph idx="1"/>
          </p:nvPr>
        </p:nvSpPr>
        <p:spPr>
          <a:xfrm>
            <a:off x="682581" y="1391500"/>
            <a:ext cx="9082035" cy="5361840"/>
          </a:xfrm>
        </p:spPr>
        <p:txBody>
          <a:bodyPr>
            <a:noAutofit/>
          </a:bodyPr>
          <a:lstStyle/>
          <a:p>
            <a:r>
              <a:rPr lang="en-US" sz="1400" dirty="0"/>
              <a:t>NSF XSEDE Gateway </a:t>
            </a:r>
            <a:r>
              <a:rPr lang="en-US" sz="1800" dirty="0"/>
              <a:t>2021</a:t>
            </a:r>
            <a:r>
              <a:rPr lang="en-US" sz="1400" dirty="0"/>
              <a:t> Allocation  valued at </a:t>
            </a:r>
            <a:r>
              <a:rPr lang="en-US" sz="1800" dirty="0"/>
              <a:t>$2,974,326.00</a:t>
            </a:r>
          </a:p>
          <a:p>
            <a:r>
              <a:rPr lang="en-US" sz="1400" dirty="0"/>
              <a:t>NSF XSEDE Resources NCSA, SDSC, TACC, PSC, IU, LSU</a:t>
            </a:r>
          </a:p>
          <a:p>
            <a:r>
              <a:rPr lang="en-US" sz="1400" dirty="0"/>
              <a:t>Bigred3  and  Carbonate (IU), CCR U. Buffalo</a:t>
            </a:r>
          </a:p>
          <a:p>
            <a:r>
              <a:rPr lang="en-US" sz="1400" dirty="0"/>
              <a:t>1662 Registered Users,  ~ 400 Active </a:t>
            </a:r>
          </a:p>
          <a:p>
            <a:r>
              <a:rPr lang="en-US" sz="1400" dirty="0"/>
              <a:t>222M  XD SUs for 222K Jobs Since 2005</a:t>
            </a:r>
          </a:p>
          <a:p>
            <a:r>
              <a:rPr lang="en-US" sz="1400" dirty="0"/>
              <a:t>More than 80 Publications since 2015</a:t>
            </a:r>
          </a:p>
          <a:p>
            <a:r>
              <a:rPr lang="en-US" sz="1400" dirty="0"/>
              <a:t>Mainly Chemistry Applications</a:t>
            </a:r>
          </a:p>
          <a:p>
            <a:pPr marL="0" indent="0">
              <a:buNone/>
            </a:pPr>
            <a:endParaRPr lang="en-US" sz="1400" dirty="0"/>
          </a:p>
          <a:p>
            <a:r>
              <a:rPr lang="en-US" sz="1400" dirty="0">
                <a:solidFill>
                  <a:schemeClr val="accent2"/>
                </a:solidFill>
              </a:rPr>
              <a:t>Desktop Client for Pre and Post processing</a:t>
            </a:r>
          </a:p>
          <a:p>
            <a:r>
              <a:rPr lang="en-US" sz="1400" dirty="0">
                <a:solidFill>
                  <a:schemeClr val="accent2"/>
                </a:solidFill>
              </a:rPr>
              <a:t>Dynamic Information Services (RSS, HPC Load </a:t>
            </a:r>
          </a:p>
          <a:p>
            <a:pPr marL="0" indent="0">
              <a:buNone/>
            </a:pPr>
            <a:r>
              <a:rPr lang="en-US" sz="1400" dirty="0">
                <a:solidFill>
                  <a:schemeClr val="accent2"/>
                </a:solidFill>
              </a:rPr>
              <a:t>      data,  Queue Prediction) Inherent workflow </a:t>
            </a:r>
          </a:p>
          <a:p>
            <a:pPr marL="0" indent="0">
              <a:buNone/>
            </a:pPr>
            <a:r>
              <a:rPr lang="en-US" sz="1400" dirty="0">
                <a:solidFill>
                  <a:schemeClr val="accent2"/>
                </a:solidFill>
              </a:rPr>
              <a:t>      capability – Checkpoint Reuse, High throughput </a:t>
            </a:r>
          </a:p>
          <a:p>
            <a:pPr marL="0" indent="0">
              <a:buNone/>
            </a:pPr>
            <a:r>
              <a:rPr lang="en-US" sz="1400" dirty="0">
                <a:solidFill>
                  <a:schemeClr val="accent2"/>
                </a:solidFill>
              </a:rPr>
              <a:t>      and  Coupled Applications</a:t>
            </a:r>
          </a:p>
          <a:p>
            <a:r>
              <a:rPr lang="en-US" sz="1400" dirty="0">
                <a:solidFill>
                  <a:schemeClr val="accent2"/>
                </a:solidFill>
              </a:rPr>
              <a:t>Allocations, PI specific user and resource management and </a:t>
            </a:r>
          </a:p>
          <a:p>
            <a:pPr marL="0" indent="0">
              <a:buNone/>
            </a:pPr>
            <a:r>
              <a:rPr lang="en-US" sz="1400" dirty="0">
                <a:solidFill>
                  <a:schemeClr val="accent2"/>
                </a:solidFill>
              </a:rPr>
              <a:t>	Job level usage monitoring </a:t>
            </a:r>
          </a:p>
          <a:p>
            <a:r>
              <a:rPr lang="en-US" sz="1400" dirty="0">
                <a:solidFill>
                  <a:schemeClr val="accent2"/>
                </a:solidFill>
              </a:rPr>
              <a:t>Consulting – Adaptive Services  </a:t>
            </a:r>
          </a:p>
          <a:p>
            <a:r>
              <a:rPr lang="en-US" sz="1400" dirty="0">
                <a:solidFill>
                  <a:schemeClr val="accent2"/>
                </a:solidFill>
              </a:rPr>
              <a:t>Data Archive</a:t>
            </a:r>
          </a:p>
        </p:txBody>
      </p:sp>
      <p:pic>
        <p:nvPicPr>
          <p:cNvPr id="10242" name="Picture 2">
            <a:extLst>
              <a:ext uri="{FF2B5EF4-FFF2-40B4-BE49-F238E27FC236}">
                <a16:creationId xmlns:a16="http://schemas.microsoft.com/office/drawing/2014/main" id="{4E0706D3-3195-384E-9582-999259474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794383"/>
            <a:ext cx="5262390" cy="5868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495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Picture 14" descr="Chart&#10;&#10;Description automatically generated">
            <a:extLst>
              <a:ext uri="{FF2B5EF4-FFF2-40B4-BE49-F238E27FC236}">
                <a16:creationId xmlns:a16="http://schemas.microsoft.com/office/drawing/2014/main" id="{573AC784-6555-D742-90A9-BACC830A85E1}"/>
              </a:ext>
            </a:extLst>
          </p:cNvPr>
          <p:cNvPicPr>
            <a:picLocks noChangeAspect="1"/>
          </p:cNvPicPr>
          <p:nvPr/>
        </p:nvPicPr>
        <p:blipFill>
          <a:blip r:embed="rId2"/>
          <a:stretch>
            <a:fillRect/>
          </a:stretch>
        </p:blipFill>
        <p:spPr>
          <a:xfrm>
            <a:off x="5378" y="1477703"/>
            <a:ext cx="5582577" cy="2305946"/>
          </a:xfrm>
          <a:prstGeom prst="rect">
            <a:avLst/>
          </a:prstGeom>
        </p:spPr>
      </p:pic>
      <p:sp>
        <p:nvSpPr>
          <p:cNvPr id="2" name="Title 1"/>
          <p:cNvSpPr>
            <a:spLocks noGrp="1"/>
          </p:cNvSpPr>
          <p:nvPr>
            <p:ph type="title"/>
          </p:nvPr>
        </p:nvSpPr>
        <p:spPr>
          <a:xfrm>
            <a:off x="838200" y="0"/>
            <a:ext cx="10515600" cy="518278"/>
          </a:xfrm>
        </p:spPr>
        <p:txBody>
          <a:bodyPr>
            <a:normAutofit fontScale="90000"/>
          </a:bodyPr>
          <a:lstStyle/>
          <a:p>
            <a:pPr algn="ctr"/>
            <a:r>
              <a:rPr lang="en-US" dirty="0"/>
              <a:t>SEAGrid Usage </a:t>
            </a:r>
          </a:p>
        </p:txBody>
      </p:sp>
      <p:sp>
        <p:nvSpPr>
          <p:cNvPr id="8" name="TextBox 7">
            <a:extLst>
              <a:ext uri="{FF2B5EF4-FFF2-40B4-BE49-F238E27FC236}">
                <a16:creationId xmlns:a16="http://schemas.microsoft.com/office/drawing/2014/main" id="{AC7C40B1-C211-384B-AC7D-6114EA0F2AE3}"/>
              </a:ext>
            </a:extLst>
          </p:cNvPr>
          <p:cNvSpPr txBox="1"/>
          <p:nvPr/>
        </p:nvSpPr>
        <p:spPr>
          <a:xfrm>
            <a:off x="2194560" y="2633472"/>
            <a:ext cx="3182112" cy="369332"/>
          </a:xfrm>
          <a:prstGeom prst="rect">
            <a:avLst/>
          </a:prstGeom>
          <a:noFill/>
        </p:spPr>
        <p:txBody>
          <a:bodyPr wrap="square" rtlCol="0">
            <a:spAutoFit/>
          </a:bodyPr>
          <a:lstStyle/>
          <a:p>
            <a:r>
              <a:rPr lang="en-US" dirty="0"/>
              <a:t>Among All Gateways in XSEDE</a:t>
            </a:r>
          </a:p>
        </p:txBody>
      </p:sp>
      <p:pic>
        <p:nvPicPr>
          <p:cNvPr id="13" name="Picture 12" descr="Timeline&#10;&#10;Description automatically generated">
            <a:extLst>
              <a:ext uri="{FF2B5EF4-FFF2-40B4-BE49-F238E27FC236}">
                <a16:creationId xmlns:a16="http://schemas.microsoft.com/office/drawing/2014/main" id="{48834BBB-8488-784C-B578-8206B3C2E980}"/>
              </a:ext>
            </a:extLst>
          </p:cNvPr>
          <p:cNvPicPr>
            <a:picLocks noChangeAspect="1"/>
          </p:cNvPicPr>
          <p:nvPr/>
        </p:nvPicPr>
        <p:blipFill>
          <a:blip r:embed="rId3"/>
          <a:stretch>
            <a:fillRect/>
          </a:stretch>
        </p:blipFill>
        <p:spPr>
          <a:xfrm>
            <a:off x="238233" y="3855197"/>
            <a:ext cx="6966798" cy="2905230"/>
          </a:xfrm>
          <a:prstGeom prst="rect">
            <a:avLst/>
          </a:prstGeom>
        </p:spPr>
      </p:pic>
      <p:grpSp>
        <p:nvGrpSpPr>
          <p:cNvPr id="7" name="Group 6">
            <a:extLst>
              <a:ext uri="{FF2B5EF4-FFF2-40B4-BE49-F238E27FC236}">
                <a16:creationId xmlns:a16="http://schemas.microsoft.com/office/drawing/2014/main" id="{235CFFFD-CF00-3C41-A316-D55890A9B77D}"/>
              </a:ext>
            </a:extLst>
          </p:cNvPr>
          <p:cNvGrpSpPr/>
          <p:nvPr/>
        </p:nvGrpSpPr>
        <p:grpSpPr>
          <a:xfrm>
            <a:off x="5587955" y="1477703"/>
            <a:ext cx="6577096" cy="3019893"/>
            <a:chOff x="201295" y="0"/>
            <a:chExt cx="5300437" cy="1788932"/>
          </a:xfrm>
        </p:grpSpPr>
        <p:sp>
          <p:nvSpPr>
            <p:cNvPr id="9" name="Text Box 39">
              <a:extLst>
                <a:ext uri="{FF2B5EF4-FFF2-40B4-BE49-F238E27FC236}">
                  <a16:creationId xmlns:a16="http://schemas.microsoft.com/office/drawing/2014/main" id="{A6B40EF6-B034-7E41-BD33-D23162F108B9}"/>
                </a:ext>
              </a:extLst>
            </p:cNvPr>
            <p:cNvSpPr txBox="1"/>
            <p:nvPr/>
          </p:nvSpPr>
          <p:spPr>
            <a:xfrm>
              <a:off x="371567" y="1496832"/>
              <a:ext cx="5130165" cy="29210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0"/>
                </a:spcAft>
              </a:pPr>
              <a:r>
                <a:rPr lang="en-US" sz="1000" b="1" dirty="0">
                  <a:effectLst/>
                  <a:latin typeface="Times New Roman" panose="02020603050405020304" pitchFamily="18" charset="0"/>
                  <a:ea typeface="Times New Roman" panose="02020603050405020304" pitchFamily="18" charset="0"/>
                </a:rPr>
                <a:t> Figure12. </a:t>
              </a:r>
              <a:r>
                <a:rPr lang="en-US" sz="1000" b="0" dirty="0">
                  <a:effectLst/>
                  <a:latin typeface="Times New Roman" panose="02020603050405020304" pitchFamily="18" charset="0"/>
                  <a:ea typeface="Times New Roman" panose="02020603050405020304" pitchFamily="18" charset="0"/>
                </a:rPr>
                <a:t>XSEDE wide usage for SEAGrid Science Gateway since Oct 2019.</a:t>
              </a:r>
              <a:endParaRPr lang="en-US" sz="1000" b="1" dirty="0">
                <a:effectLst/>
                <a:latin typeface="Times New Roman" panose="02020603050405020304" pitchFamily="18" charset="0"/>
                <a:ea typeface="Times New Roman" panose="02020603050405020304" pitchFamily="18" charset="0"/>
              </a:endParaRPr>
            </a:p>
          </p:txBody>
        </p:sp>
        <p:pic>
          <p:nvPicPr>
            <p:cNvPr id="10" name="Picture 9" descr="Chart, bar chart&#10;&#10;Description automatically generated">
              <a:extLst>
                <a:ext uri="{FF2B5EF4-FFF2-40B4-BE49-F238E27FC236}">
                  <a16:creationId xmlns:a16="http://schemas.microsoft.com/office/drawing/2014/main" id="{DDC5A31B-1549-EB41-BEF3-BEB67DD17A13}"/>
                </a:ext>
              </a:extLst>
            </p:cNvPr>
            <p:cNvPicPr>
              <a:picLocks noChangeAspect="1"/>
            </p:cNvPicPr>
            <p:nvPr/>
          </p:nvPicPr>
          <p:blipFill>
            <a:blip r:embed="rId4"/>
            <a:stretch>
              <a:fillRect/>
            </a:stretch>
          </p:blipFill>
          <p:spPr>
            <a:xfrm>
              <a:off x="201295" y="0"/>
              <a:ext cx="5130165" cy="1591719"/>
            </a:xfrm>
            <a:prstGeom prst="rect">
              <a:avLst/>
            </a:prstGeom>
          </p:spPr>
        </p:pic>
      </p:grpSp>
      <p:sp>
        <p:nvSpPr>
          <p:cNvPr id="17" name="Frame 16">
            <a:extLst>
              <a:ext uri="{FF2B5EF4-FFF2-40B4-BE49-F238E27FC236}">
                <a16:creationId xmlns:a16="http://schemas.microsoft.com/office/drawing/2014/main" id="{2AA17B4F-3503-D74B-9FA8-4165953D5B11}"/>
              </a:ext>
            </a:extLst>
          </p:cNvPr>
          <p:cNvSpPr/>
          <p:nvPr/>
        </p:nvSpPr>
        <p:spPr>
          <a:xfrm>
            <a:off x="143219" y="1949986"/>
            <a:ext cx="1200839" cy="22033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 name="Picture 18" descr="Chart&#10;&#10;Description automatically generated">
            <a:extLst>
              <a:ext uri="{FF2B5EF4-FFF2-40B4-BE49-F238E27FC236}">
                <a16:creationId xmlns:a16="http://schemas.microsoft.com/office/drawing/2014/main" id="{5694CB03-8B51-C941-A5C4-15856B20381E}"/>
              </a:ext>
            </a:extLst>
          </p:cNvPr>
          <p:cNvPicPr>
            <a:picLocks noChangeAspect="1"/>
          </p:cNvPicPr>
          <p:nvPr/>
        </p:nvPicPr>
        <p:blipFill>
          <a:blip r:embed="rId5"/>
          <a:stretch>
            <a:fillRect/>
          </a:stretch>
        </p:blipFill>
        <p:spPr>
          <a:xfrm>
            <a:off x="7802194" y="4313986"/>
            <a:ext cx="3554409" cy="2131530"/>
          </a:xfrm>
          <a:prstGeom prst="rect">
            <a:avLst/>
          </a:prstGeom>
        </p:spPr>
      </p:pic>
      <p:sp>
        <p:nvSpPr>
          <p:cNvPr id="20" name="TextBox 19">
            <a:extLst>
              <a:ext uri="{FF2B5EF4-FFF2-40B4-BE49-F238E27FC236}">
                <a16:creationId xmlns:a16="http://schemas.microsoft.com/office/drawing/2014/main" id="{F99DC3AB-CFDB-E144-A0BF-77A21C05813E}"/>
              </a:ext>
            </a:extLst>
          </p:cNvPr>
          <p:cNvSpPr txBox="1"/>
          <p:nvPr/>
        </p:nvSpPr>
        <p:spPr>
          <a:xfrm>
            <a:off x="7957338" y="6445516"/>
            <a:ext cx="3090413" cy="307777"/>
          </a:xfrm>
          <a:prstGeom prst="rect">
            <a:avLst/>
          </a:prstGeom>
          <a:noFill/>
        </p:spPr>
        <p:txBody>
          <a:bodyPr wrap="square" rtlCol="0">
            <a:spAutoFit/>
          </a:bodyPr>
          <a:lstStyle/>
          <a:p>
            <a:r>
              <a:rPr lang="en-US" sz="1400" dirty="0"/>
              <a:t>Google Analytics User Counts</a:t>
            </a:r>
          </a:p>
        </p:txBody>
      </p:sp>
    </p:spTree>
    <p:extLst>
      <p:ext uri="{BB962C8B-B14F-4D97-AF65-F5344CB8AC3E}">
        <p14:creationId xmlns:p14="http://schemas.microsoft.com/office/powerpoint/2010/main" val="1180816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17059" y="0"/>
            <a:ext cx="8229600" cy="466291"/>
          </a:xfrm>
        </p:spPr>
        <p:txBody>
          <a:bodyPr>
            <a:normAutofit fontScale="90000"/>
          </a:bodyPr>
          <a:lstStyle/>
          <a:p>
            <a:r>
              <a:rPr lang="en-US" dirty="0"/>
              <a:t>SEAGrid Gateway Admin View</a:t>
            </a:r>
          </a:p>
        </p:txBody>
      </p:sp>
      <p:pic>
        <p:nvPicPr>
          <p:cNvPr id="4" name="Picture 3">
            <a:extLst>
              <a:ext uri="{FF2B5EF4-FFF2-40B4-BE49-F238E27FC236}">
                <a16:creationId xmlns:a16="http://schemas.microsoft.com/office/drawing/2014/main" id="{8B25DFF7-6EFC-7140-9DF4-19DA19F44452}"/>
              </a:ext>
            </a:extLst>
          </p:cNvPr>
          <p:cNvPicPr>
            <a:picLocks noChangeAspect="1"/>
          </p:cNvPicPr>
          <p:nvPr/>
        </p:nvPicPr>
        <p:blipFill>
          <a:blip r:embed="rId2"/>
          <a:stretch>
            <a:fillRect/>
          </a:stretch>
        </p:blipFill>
        <p:spPr>
          <a:xfrm>
            <a:off x="1001123" y="1674697"/>
            <a:ext cx="4267683" cy="4572000"/>
          </a:xfrm>
          <a:prstGeom prst="rect">
            <a:avLst/>
          </a:prstGeom>
        </p:spPr>
      </p:pic>
      <p:pic>
        <p:nvPicPr>
          <p:cNvPr id="11" name="Picture 10">
            <a:extLst>
              <a:ext uri="{FF2B5EF4-FFF2-40B4-BE49-F238E27FC236}">
                <a16:creationId xmlns:a16="http://schemas.microsoft.com/office/drawing/2014/main" id="{B51C7435-B9D4-484F-9E42-EB4C13333CE0}"/>
              </a:ext>
            </a:extLst>
          </p:cNvPr>
          <p:cNvPicPr>
            <a:picLocks noChangeAspect="1"/>
          </p:cNvPicPr>
          <p:nvPr/>
        </p:nvPicPr>
        <p:blipFill>
          <a:blip r:embed="rId3"/>
          <a:stretch>
            <a:fillRect/>
          </a:stretch>
        </p:blipFill>
        <p:spPr>
          <a:xfrm>
            <a:off x="5497685" y="1674697"/>
            <a:ext cx="6127319" cy="4123983"/>
          </a:xfrm>
          <a:prstGeom prst="rect">
            <a:avLst/>
          </a:prstGeom>
        </p:spPr>
      </p:pic>
    </p:spTree>
    <p:extLst>
      <p:ext uri="{BB962C8B-B14F-4D97-AF65-F5344CB8AC3E}">
        <p14:creationId xmlns:p14="http://schemas.microsoft.com/office/powerpoint/2010/main" val="172467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9106"/>
            <a:ext cx="10515600" cy="350196"/>
          </a:xfrm>
        </p:spPr>
        <p:txBody>
          <a:bodyPr>
            <a:normAutofit fontScale="90000"/>
          </a:bodyPr>
          <a:lstStyle/>
          <a:p>
            <a:r>
              <a:rPr lang="en-US" sz="4000" dirty="0"/>
              <a:t>SEAGrid Admin Dashboard  </a:t>
            </a:r>
            <a:r>
              <a:rPr lang="en-US" sz="3600" dirty="0"/>
              <a:t>Compute Resource Browser</a:t>
            </a:r>
          </a:p>
        </p:txBody>
      </p:sp>
      <p:pic>
        <p:nvPicPr>
          <p:cNvPr id="4" name="Content Placeholder 3" descr="Screen Shot 2016-03-11 at 8.49.23 AM.png"/>
          <p:cNvPicPr>
            <a:picLocks noGrp="1" noChangeAspect="1"/>
          </p:cNvPicPr>
          <p:nvPr>
            <p:ph idx="1"/>
          </p:nvPr>
        </p:nvPicPr>
        <p:blipFill>
          <a:blip r:embed="rId2">
            <a:extLst>
              <a:ext uri="{28A0092B-C50C-407E-A947-70E740481C1C}">
                <a14:useLocalDpi xmlns:a14="http://schemas.microsoft.com/office/drawing/2010/main" val="0"/>
              </a:ext>
            </a:extLst>
          </a:blip>
          <a:srcRect t="842" b="842"/>
          <a:stretch>
            <a:fillRect/>
          </a:stretch>
        </p:blipFill>
        <p:spPr/>
      </p:pic>
    </p:spTree>
    <p:extLst>
      <p:ext uri="{BB962C8B-B14F-4D97-AF65-F5344CB8AC3E}">
        <p14:creationId xmlns:p14="http://schemas.microsoft.com/office/powerpoint/2010/main" val="2195572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SEAGrid Gateway Credential Store</a:t>
            </a:r>
          </a:p>
        </p:txBody>
      </p:sp>
      <p:pic>
        <p:nvPicPr>
          <p:cNvPr id="10" name="Content Placeholder 9">
            <a:extLst>
              <a:ext uri="{FF2B5EF4-FFF2-40B4-BE49-F238E27FC236}">
                <a16:creationId xmlns:a16="http://schemas.microsoft.com/office/drawing/2014/main" id="{E53CF89D-3397-0A43-B313-ED2FECDCB9BB}"/>
              </a:ext>
            </a:extLst>
          </p:cNvPr>
          <p:cNvPicPr>
            <a:picLocks noGrp="1" noChangeAspect="1"/>
          </p:cNvPicPr>
          <p:nvPr>
            <p:ph idx="1"/>
          </p:nvPr>
        </p:nvPicPr>
        <p:blipFill>
          <a:blip r:embed="rId2"/>
          <a:stretch>
            <a:fillRect/>
          </a:stretch>
        </p:blipFill>
        <p:spPr>
          <a:xfrm>
            <a:off x="2214545" y="1690688"/>
            <a:ext cx="7317753" cy="4351338"/>
          </a:xfrm>
        </p:spPr>
      </p:pic>
    </p:spTree>
    <p:extLst>
      <p:ext uri="{BB962C8B-B14F-4D97-AF65-F5344CB8AC3E}">
        <p14:creationId xmlns:p14="http://schemas.microsoft.com/office/powerpoint/2010/main" val="1232305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96B3A-0DCB-BE42-9DD6-D7E174ED71D5}"/>
              </a:ext>
            </a:extLst>
          </p:cNvPr>
          <p:cNvSpPr>
            <a:spLocks noGrp="1"/>
          </p:cNvSpPr>
          <p:nvPr>
            <p:ph type="title"/>
          </p:nvPr>
        </p:nvSpPr>
        <p:spPr/>
        <p:txBody>
          <a:bodyPr/>
          <a:lstStyle/>
          <a:p>
            <a:r>
              <a:rPr lang="en-US" dirty="0"/>
              <a:t>Acknowledgements</a:t>
            </a:r>
          </a:p>
        </p:txBody>
      </p:sp>
      <p:pic>
        <p:nvPicPr>
          <p:cNvPr id="4" name="Picture 14" descr="https://www.osc.edu/files/press/releases/2011/images/XSEDE.jpg">
            <a:extLst>
              <a:ext uri="{FF2B5EF4-FFF2-40B4-BE49-F238E27FC236}">
                <a16:creationId xmlns:a16="http://schemas.microsoft.com/office/drawing/2014/main" id="{A95B094E-D5B1-044C-AFA3-C7CEEB526ED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06115" y="4413145"/>
            <a:ext cx="2103785" cy="796752"/>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6" descr="http://www.softskills-hardscience.org/wp-content/uploads/2013/04/nsf.png">
            <a:extLst>
              <a:ext uri="{FF2B5EF4-FFF2-40B4-BE49-F238E27FC236}">
                <a16:creationId xmlns:a16="http://schemas.microsoft.com/office/drawing/2014/main" id="{79B8E14D-B0E4-4443-8E40-8F22CBE03FDE}"/>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781665" y="3974329"/>
            <a:ext cx="2123492" cy="2132489"/>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9C836815-D8E7-9D44-8A2D-BAB9822AC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8745738" y="4325673"/>
            <a:ext cx="1962689" cy="1172431"/>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4BC99F26-767F-7743-ACD8-3C7C0083DAE0}"/>
              </a:ext>
            </a:extLst>
          </p:cNvPr>
          <p:cNvPicPr>
            <a:picLocks noChangeAspect="1"/>
          </p:cNvPicPr>
          <p:nvPr/>
        </p:nvPicPr>
        <p:blipFill>
          <a:blip r:embed="rId5"/>
          <a:stretch>
            <a:fillRect/>
          </a:stretch>
        </p:blipFill>
        <p:spPr>
          <a:xfrm>
            <a:off x="2300749" y="2790233"/>
            <a:ext cx="5353665" cy="982822"/>
          </a:xfrm>
          <a:prstGeom prst="rect">
            <a:avLst/>
          </a:prstGeom>
        </p:spPr>
      </p:pic>
      <p:pic>
        <p:nvPicPr>
          <p:cNvPr id="8" name="Picture 7">
            <a:extLst>
              <a:ext uri="{FF2B5EF4-FFF2-40B4-BE49-F238E27FC236}">
                <a16:creationId xmlns:a16="http://schemas.microsoft.com/office/drawing/2014/main" id="{978AEE1F-3B6A-2D45-B32A-9CAC18562CF9}"/>
              </a:ext>
            </a:extLst>
          </p:cNvPr>
          <p:cNvPicPr>
            <a:picLocks noChangeAspect="1"/>
          </p:cNvPicPr>
          <p:nvPr/>
        </p:nvPicPr>
        <p:blipFill>
          <a:blip r:embed="rId6"/>
          <a:stretch>
            <a:fillRect/>
          </a:stretch>
        </p:blipFill>
        <p:spPr>
          <a:xfrm>
            <a:off x="3073203" y="5542350"/>
            <a:ext cx="3283352" cy="1226997"/>
          </a:xfrm>
          <a:prstGeom prst="rect">
            <a:avLst/>
          </a:prstGeom>
        </p:spPr>
      </p:pic>
      <p:pic>
        <p:nvPicPr>
          <p:cNvPr id="9" name="Picture 8">
            <a:extLst>
              <a:ext uri="{FF2B5EF4-FFF2-40B4-BE49-F238E27FC236}">
                <a16:creationId xmlns:a16="http://schemas.microsoft.com/office/drawing/2014/main" id="{D561971F-D673-B747-A462-48C33DC8B1A4}"/>
              </a:ext>
            </a:extLst>
          </p:cNvPr>
          <p:cNvPicPr>
            <a:picLocks noChangeAspect="1"/>
          </p:cNvPicPr>
          <p:nvPr/>
        </p:nvPicPr>
        <p:blipFill>
          <a:blip r:embed="rId7"/>
          <a:stretch>
            <a:fillRect/>
          </a:stretch>
        </p:blipFill>
        <p:spPr>
          <a:xfrm>
            <a:off x="7987993" y="5820619"/>
            <a:ext cx="2846184" cy="948728"/>
          </a:xfrm>
          <a:prstGeom prst="rect">
            <a:avLst/>
          </a:prstGeom>
        </p:spPr>
      </p:pic>
    </p:spTree>
    <p:extLst>
      <p:ext uri="{BB962C8B-B14F-4D97-AF65-F5344CB8AC3E}">
        <p14:creationId xmlns:p14="http://schemas.microsoft.com/office/powerpoint/2010/main" val="313096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SEAGrid Application Catalog</a:t>
            </a:r>
          </a:p>
        </p:txBody>
      </p:sp>
      <p:pic>
        <p:nvPicPr>
          <p:cNvPr id="4" name="Content Placeholder 3" descr="Screen Shot 2016-03-11 at 9.00.19 AM.png"/>
          <p:cNvPicPr>
            <a:picLocks noGrp="1" noChangeAspect="1"/>
          </p:cNvPicPr>
          <p:nvPr>
            <p:ph idx="1"/>
          </p:nvPr>
        </p:nvPicPr>
        <p:blipFill>
          <a:blip r:embed="rId3">
            <a:alphaModFix/>
            <a:extLst>
              <a:ext uri="{28A0092B-C50C-407E-A947-70E740481C1C}">
                <a14:useLocalDpi xmlns:a14="http://schemas.microsoft.com/office/drawing/2010/main" val="0"/>
              </a:ext>
            </a:extLst>
          </a:blip>
          <a:srcRect t="-11415" b="-11415"/>
          <a:stretch>
            <a:fillRect/>
          </a:stretch>
        </p:blipFill>
        <p:spPr>
          <a:xfrm>
            <a:off x="838200" y="729573"/>
            <a:ext cx="5873164" cy="5892571"/>
          </a:xfrm>
        </p:spPr>
      </p:pic>
      <p:pic>
        <p:nvPicPr>
          <p:cNvPr id="5" name="Picture 4" descr="Screen Shot 2016-03-11 at 9.01.3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922" y="1690688"/>
            <a:ext cx="4870939" cy="4754435"/>
          </a:xfrm>
          <a:prstGeom prst="rect">
            <a:avLst/>
          </a:prstGeom>
        </p:spPr>
      </p:pic>
    </p:spTree>
    <p:extLst>
      <p:ext uri="{BB962C8B-B14F-4D97-AF65-F5344CB8AC3E}">
        <p14:creationId xmlns:p14="http://schemas.microsoft.com/office/powerpoint/2010/main" val="1382447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632505"/>
          </a:xfrm>
        </p:spPr>
        <p:txBody>
          <a:bodyPr>
            <a:normAutofit fontScale="90000"/>
          </a:bodyPr>
          <a:lstStyle/>
          <a:p>
            <a:r>
              <a:rPr lang="en-US" dirty="0"/>
              <a:t>Application Interface Editor</a:t>
            </a:r>
          </a:p>
        </p:txBody>
      </p:sp>
      <p:pic>
        <p:nvPicPr>
          <p:cNvPr id="4" name="Content Placeholder 3" descr="Screen Shot 2016-03-11 at 9.04.34 AM.png"/>
          <p:cNvPicPr>
            <a:picLocks noGrp="1" noChangeAspect="1"/>
          </p:cNvPicPr>
          <p:nvPr>
            <p:ph idx="1"/>
          </p:nvPr>
        </p:nvPicPr>
        <p:blipFill>
          <a:blip r:embed="rId2">
            <a:extLst>
              <a:ext uri="{28A0092B-C50C-407E-A947-70E740481C1C}">
                <a14:useLocalDpi xmlns:a14="http://schemas.microsoft.com/office/drawing/2010/main" val="0"/>
              </a:ext>
            </a:extLst>
          </a:blip>
          <a:srcRect l="-71118" r="-71118"/>
          <a:stretch>
            <a:fillRect/>
          </a:stretch>
        </p:blipFill>
        <p:spPr>
          <a:xfrm>
            <a:off x="5969001" y="1817008"/>
            <a:ext cx="6455229" cy="4525963"/>
          </a:xfrm>
        </p:spPr>
      </p:pic>
      <p:pic>
        <p:nvPicPr>
          <p:cNvPr id="5" name="Picture 4" descr="Screen Shot 2016-03-11 at 9.04.1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4143" y="1671864"/>
            <a:ext cx="3135992" cy="4203700"/>
          </a:xfrm>
          <a:prstGeom prst="rect">
            <a:avLst/>
          </a:prstGeom>
        </p:spPr>
      </p:pic>
      <p:pic>
        <p:nvPicPr>
          <p:cNvPr id="7" name="Picture 6" descr="Screen Shot 2016-03-11 at 9.03.4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1" y="1088571"/>
            <a:ext cx="3320143" cy="5769429"/>
          </a:xfrm>
          <a:prstGeom prst="rect">
            <a:avLst/>
          </a:prstGeom>
        </p:spPr>
      </p:pic>
      <p:sp>
        <p:nvSpPr>
          <p:cNvPr id="8" name="TextBox 7"/>
          <p:cNvSpPr txBox="1"/>
          <p:nvPr/>
        </p:nvSpPr>
        <p:spPr>
          <a:xfrm>
            <a:off x="4844144" y="1298802"/>
            <a:ext cx="2358571" cy="373063"/>
          </a:xfrm>
          <a:prstGeom prst="rect">
            <a:avLst/>
          </a:prstGeom>
          <a:noFill/>
        </p:spPr>
        <p:txBody>
          <a:bodyPr wrap="square" rtlCol="0">
            <a:spAutoFit/>
          </a:bodyPr>
          <a:lstStyle/>
          <a:p>
            <a:r>
              <a:rPr lang="en-US" dirty="0"/>
              <a:t>Continued…</a:t>
            </a:r>
          </a:p>
        </p:txBody>
      </p:sp>
    </p:spTree>
    <p:extLst>
      <p:ext uri="{BB962C8B-B14F-4D97-AF65-F5344CB8AC3E}">
        <p14:creationId xmlns:p14="http://schemas.microsoft.com/office/powerpoint/2010/main" val="4088650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Deployment Editor</a:t>
            </a:r>
          </a:p>
        </p:txBody>
      </p:sp>
      <p:pic>
        <p:nvPicPr>
          <p:cNvPr id="4" name="Content Placeholder 3" descr="Screen Shot 2016-03-11 at 9.18.40 AM.png"/>
          <p:cNvPicPr>
            <a:picLocks noGrp="1" noChangeAspect="1"/>
          </p:cNvPicPr>
          <p:nvPr>
            <p:ph idx="1"/>
          </p:nvPr>
        </p:nvPicPr>
        <p:blipFill>
          <a:blip r:embed="rId2">
            <a:extLst>
              <a:ext uri="{28A0092B-C50C-407E-A947-70E740481C1C}">
                <a14:useLocalDpi xmlns:a14="http://schemas.microsoft.com/office/drawing/2010/main" val="0"/>
              </a:ext>
            </a:extLst>
          </a:blip>
          <a:srcRect l="-41836" r="-41836"/>
          <a:stretch>
            <a:fillRect/>
          </a:stretch>
        </p:blipFill>
        <p:spPr>
          <a:xfrm>
            <a:off x="58057" y="1600201"/>
            <a:ext cx="7543800" cy="4525963"/>
          </a:xfrm>
        </p:spPr>
      </p:pic>
      <p:pic>
        <p:nvPicPr>
          <p:cNvPr id="5" name="Picture 4" descr="Screen Shot 2016-03-11 at 9.19.1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9714" y="2532063"/>
            <a:ext cx="4278086" cy="3594100"/>
          </a:xfrm>
          <a:prstGeom prst="rect">
            <a:avLst/>
          </a:prstGeom>
        </p:spPr>
      </p:pic>
      <p:sp>
        <p:nvSpPr>
          <p:cNvPr id="6" name="TextBox 5"/>
          <p:cNvSpPr txBox="1"/>
          <p:nvPr/>
        </p:nvSpPr>
        <p:spPr>
          <a:xfrm>
            <a:off x="6259287" y="2159001"/>
            <a:ext cx="2358571" cy="373063"/>
          </a:xfrm>
          <a:prstGeom prst="rect">
            <a:avLst/>
          </a:prstGeom>
          <a:noFill/>
        </p:spPr>
        <p:txBody>
          <a:bodyPr wrap="square" rtlCol="0">
            <a:spAutoFit/>
          </a:bodyPr>
          <a:lstStyle/>
          <a:p>
            <a:r>
              <a:rPr lang="en-US" dirty="0"/>
              <a:t>Continued…</a:t>
            </a:r>
          </a:p>
        </p:txBody>
      </p:sp>
    </p:spTree>
    <p:extLst>
      <p:ext uri="{BB962C8B-B14F-4D97-AF65-F5344CB8AC3E}">
        <p14:creationId xmlns:p14="http://schemas.microsoft.com/office/powerpoint/2010/main" val="2342382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505838"/>
          </a:xfrm>
        </p:spPr>
        <p:txBody>
          <a:bodyPr>
            <a:normAutofit fontScale="90000"/>
          </a:bodyPr>
          <a:lstStyle/>
          <a:p>
            <a:r>
              <a:rPr lang="en-US" dirty="0"/>
              <a:t>Gateway Profile</a:t>
            </a:r>
          </a:p>
        </p:txBody>
      </p:sp>
      <p:pic>
        <p:nvPicPr>
          <p:cNvPr id="9" name="Picture 8">
            <a:extLst>
              <a:ext uri="{FF2B5EF4-FFF2-40B4-BE49-F238E27FC236}">
                <a16:creationId xmlns:a16="http://schemas.microsoft.com/office/drawing/2014/main" id="{C622B9AD-5AF0-A249-B336-830499242B29}"/>
              </a:ext>
            </a:extLst>
          </p:cNvPr>
          <p:cNvPicPr>
            <a:picLocks noChangeAspect="1"/>
          </p:cNvPicPr>
          <p:nvPr/>
        </p:nvPicPr>
        <p:blipFill>
          <a:blip r:embed="rId2"/>
          <a:stretch>
            <a:fillRect/>
          </a:stretch>
        </p:blipFill>
        <p:spPr>
          <a:xfrm>
            <a:off x="2671911" y="1478604"/>
            <a:ext cx="6005161" cy="4774540"/>
          </a:xfrm>
          <a:prstGeom prst="rect">
            <a:avLst/>
          </a:prstGeom>
        </p:spPr>
      </p:pic>
    </p:spTree>
    <p:extLst>
      <p:ext uri="{BB962C8B-B14F-4D97-AF65-F5344CB8AC3E}">
        <p14:creationId xmlns:p14="http://schemas.microsoft.com/office/powerpoint/2010/main" val="2670702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578076"/>
          </a:xfrm>
        </p:spPr>
        <p:txBody>
          <a:bodyPr>
            <a:normAutofit fontScale="90000"/>
          </a:bodyPr>
          <a:lstStyle/>
          <a:p>
            <a:r>
              <a:rPr lang="en-US" dirty="0"/>
              <a:t>SEAGrid Experiment Creation </a:t>
            </a:r>
          </a:p>
        </p:txBody>
      </p:sp>
      <p:pic>
        <p:nvPicPr>
          <p:cNvPr id="5" name="Picture 4" descr="Screen Shot 2016-03-11 at 9.35.5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600200"/>
            <a:ext cx="4055836" cy="3574907"/>
          </a:xfrm>
          <a:prstGeom prst="rect">
            <a:avLst/>
          </a:prstGeom>
        </p:spPr>
      </p:pic>
      <p:pic>
        <p:nvPicPr>
          <p:cNvPr id="10" name="Content Placeholder 9" descr="Screen Shot 2016-03-11 at 9.42.31 AM.png"/>
          <p:cNvPicPr>
            <a:picLocks noGrp="1" noChangeAspect="1"/>
          </p:cNvPicPr>
          <p:nvPr>
            <p:ph idx="1"/>
          </p:nvPr>
        </p:nvPicPr>
        <p:blipFill>
          <a:blip r:embed="rId3">
            <a:extLst>
              <a:ext uri="{28A0092B-C50C-407E-A947-70E740481C1C}">
                <a14:useLocalDpi xmlns:a14="http://schemas.microsoft.com/office/drawing/2010/main" val="0"/>
              </a:ext>
            </a:extLst>
          </a:blip>
          <a:srcRect l="-109025" r="-109025"/>
          <a:stretch>
            <a:fillRect/>
          </a:stretch>
        </p:blipFill>
        <p:spPr>
          <a:xfrm>
            <a:off x="2902859" y="1600200"/>
            <a:ext cx="10428514" cy="4525963"/>
          </a:xfrm>
        </p:spPr>
      </p:pic>
    </p:spTree>
    <p:extLst>
      <p:ext uri="{BB962C8B-B14F-4D97-AF65-F5344CB8AC3E}">
        <p14:creationId xmlns:p14="http://schemas.microsoft.com/office/powerpoint/2010/main" val="1055234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98357" y="1"/>
            <a:ext cx="10515600" cy="659566"/>
          </a:xfrm>
        </p:spPr>
        <p:txBody>
          <a:bodyPr/>
          <a:lstStyle/>
          <a:p>
            <a:r>
              <a:rPr lang="en-US" dirty="0"/>
              <a:t>SEAGrid Experiment Status</a:t>
            </a:r>
          </a:p>
        </p:txBody>
      </p:sp>
      <p:pic>
        <p:nvPicPr>
          <p:cNvPr id="4" name="Content Placeholder 3" descr="Screen Shot 2016-03-11 at 9.46.06 AM.png"/>
          <p:cNvPicPr>
            <a:picLocks noGrp="1" noChangeAspect="1"/>
          </p:cNvPicPr>
          <p:nvPr>
            <p:ph idx="1"/>
          </p:nvPr>
        </p:nvPicPr>
        <p:blipFill>
          <a:blip r:embed="rId2">
            <a:extLst>
              <a:ext uri="{28A0092B-C50C-407E-A947-70E740481C1C}">
                <a14:useLocalDpi xmlns:a14="http://schemas.microsoft.com/office/drawing/2010/main" val="0"/>
              </a:ext>
            </a:extLst>
          </a:blip>
          <a:srcRect l="-77518" r="-77518"/>
          <a:stretch>
            <a:fillRect/>
          </a:stretch>
        </p:blipFill>
        <p:spPr>
          <a:xfrm>
            <a:off x="-773768" y="989351"/>
            <a:ext cx="12530340" cy="5433221"/>
          </a:xfrm>
        </p:spPr>
      </p:pic>
    </p:spTree>
    <p:extLst>
      <p:ext uri="{BB962C8B-B14F-4D97-AF65-F5344CB8AC3E}">
        <p14:creationId xmlns:p14="http://schemas.microsoft.com/office/powerpoint/2010/main" val="2623331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05076"/>
          </a:xfrm>
        </p:spPr>
        <p:txBody>
          <a:bodyPr>
            <a:normAutofit fontScale="90000"/>
          </a:bodyPr>
          <a:lstStyle/>
          <a:p>
            <a:r>
              <a:rPr lang="en-US" dirty="0"/>
              <a:t>SEAGrid Admin Experiment Viewer</a:t>
            </a:r>
          </a:p>
        </p:txBody>
      </p:sp>
      <p:pic>
        <p:nvPicPr>
          <p:cNvPr id="10" name="Picture 9">
            <a:extLst>
              <a:ext uri="{FF2B5EF4-FFF2-40B4-BE49-F238E27FC236}">
                <a16:creationId xmlns:a16="http://schemas.microsoft.com/office/drawing/2014/main" id="{EBFF2314-D6DF-1545-AFC5-3A4FBBFDE86B}"/>
              </a:ext>
            </a:extLst>
          </p:cNvPr>
          <p:cNvPicPr>
            <a:picLocks noChangeAspect="1"/>
          </p:cNvPicPr>
          <p:nvPr/>
        </p:nvPicPr>
        <p:blipFill>
          <a:blip r:embed="rId3"/>
          <a:stretch>
            <a:fillRect/>
          </a:stretch>
        </p:blipFill>
        <p:spPr>
          <a:xfrm>
            <a:off x="3397107" y="1439571"/>
            <a:ext cx="4456357" cy="4807126"/>
          </a:xfrm>
          <a:prstGeom prst="rect">
            <a:avLst/>
          </a:prstGeom>
        </p:spPr>
      </p:pic>
    </p:spTree>
    <p:extLst>
      <p:ext uri="{BB962C8B-B14F-4D97-AF65-F5344CB8AC3E}">
        <p14:creationId xmlns:p14="http://schemas.microsoft.com/office/powerpoint/2010/main" val="4203918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26604-C1F6-4F4D-B1A3-11B1D3C2EA34}"/>
              </a:ext>
            </a:extLst>
          </p:cNvPr>
          <p:cNvSpPr>
            <a:spLocks noGrp="1"/>
          </p:cNvSpPr>
          <p:nvPr>
            <p:ph type="title"/>
          </p:nvPr>
        </p:nvSpPr>
        <p:spPr>
          <a:xfrm>
            <a:off x="838200" y="365126"/>
            <a:ext cx="10515600" cy="514106"/>
          </a:xfrm>
        </p:spPr>
        <p:txBody>
          <a:bodyPr>
            <a:normAutofit fontScale="90000"/>
          </a:bodyPr>
          <a:lstStyle/>
          <a:p>
            <a:r>
              <a:rPr lang="en-US" dirty="0"/>
              <a:t>SEAGrid Data Catalog</a:t>
            </a:r>
          </a:p>
        </p:txBody>
      </p:sp>
      <p:pic>
        <p:nvPicPr>
          <p:cNvPr id="5" name="Picture 4">
            <a:extLst>
              <a:ext uri="{FF2B5EF4-FFF2-40B4-BE49-F238E27FC236}">
                <a16:creationId xmlns:a16="http://schemas.microsoft.com/office/drawing/2014/main" id="{D1669EED-7554-2B45-B54C-13D482C8B2E0}"/>
              </a:ext>
            </a:extLst>
          </p:cNvPr>
          <p:cNvPicPr>
            <a:picLocks noChangeAspect="1"/>
          </p:cNvPicPr>
          <p:nvPr/>
        </p:nvPicPr>
        <p:blipFill>
          <a:blip r:embed="rId2"/>
          <a:stretch>
            <a:fillRect/>
          </a:stretch>
        </p:blipFill>
        <p:spPr>
          <a:xfrm>
            <a:off x="5367520" y="891370"/>
            <a:ext cx="6714759" cy="5896936"/>
          </a:xfrm>
          <a:prstGeom prst="rect">
            <a:avLst/>
          </a:prstGeom>
        </p:spPr>
      </p:pic>
      <p:pic>
        <p:nvPicPr>
          <p:cNvPr id="7" name="Picture 6">
            <a:extLst>
              <a:ext uri="{FF2B5EF4-FFF2-40B4-BE49-F238E27FC236}">
                <a16:creationId xmlns:a16="http://schemas.microsoft.com/office/drawing/2014/main" id="{C33ED496-7D4C-D345-857D-1F7E638B7CE1}"/>
              </a:ext>
            </a:extLst>
          </p:cNvPr>
          <p:cNvPicPr>
            <a:picLocks noChangeAspect="1"/>
          </p:cNvPicPr>
          <p:nvPr/>
        </p:nvPicPr>
        <p:blipFill>
          <a:blip r:embed="rId3"/>
          <a:stretch>
            <a:fillRect/>
          </a:stretch>
        </p:blipFill>
        <p:spPr>
          <a:xfrm>
            <a:off x="109720" y="1765738"/>
            <a:ext cx="5229046" cy="3492062"/>
          </a:xfrm>
          <a:prstGeom prst="rect">
            <a:avLst/>
          </a:prstGeom>
        </p:spPr>
      </p:pic>
    </p:spTree>
    <p:extLst>
      <p:ext uri="{BB962C8B-B14F-4D97-AF65-F5344CB8AC3E}">
        <p14:creationId xmlns:p14="http://schemas.microsoft.com/office/powerpoint/2010/main" val="3863986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7915" y="24784"/>
            <a:ext cx="8229600" cy="516570"/>
          </a:xfrm>
        </p:spPr>
        <p:txBody>
          <a:bodyPr>
            <a:normAutofit fontScale="90000"/>
          </a:bodyPr>
          <a:lstStyle/>
          <a:p>
            <a:r>
              <a:rPr lang="en-US"/>
              <a:t>Output Metadata</a:t>
            </a:r>
            <a:endParaRPr lang="en-US" dirty="0"/>
          </a:p>
        </p:txBody>
      </p:sp>
      <p:pic>
        <p:nvPicPr>
          <p:cNvPr id="7" name="Picture 6">
            <a:extLst>
              <a:ext uri="{FF2B5EF4-FFF2-40B4-BE49-F238E27FC236}">
                <a16:creationId xmlns:a16="http://schemas.microsoft.com/office/drawing/2014/main" id="{D29288CA-30F7-5945-8450-7BF462A67D5D}"/>
              </a:ext>
            </a:extLst>
          </p:cNvPr>
          <p:cNvPicPr>
            <a:picLocks noChangeAspect="1"/>
          </p:cNvPicPr>
          <p:nvPr/>
        </p:nvPicPr>
        <p:blipFill>
          <a:blip r:embed="rId2"/>
          <a:stretch>
            <a:fillRect/>
          </a:stretch>
        </p:blipFill>
        <p:spPr>
          <a:xfrm>
            <a:off x="8228916" y="24784"/>
            <a:ext cx="3743213" cy="4522412"/>
          </a:xfrm>
          <a:prstGeom prst="rect">
            <a:avLst/>
          </a:prstGeom>
        </p:spPr>
      </p:pic>
      <p:pic>
        <p:nvPicPr>
          <p:cNvPr id="9" name="Picture 8">
            <a:extLst>
              <a:ext uri="{FF2B5EF4-FFF2-40B4-BE49-F238E27FC236}">
                <a16:creationId xmlns:a16="http://schemas.microsoft.com/office/drawing/2014/main" id="{DD079DEC-219B-214B-B083-30386F98D454}"/>
              </a:ext>
            </a:extLst>
          </p:cNvPr>
          <p:cNvPicPr>
            <a:picLocks noChangeAspect="1"/>
          </p:cNvPicPr>
          <p:nvPr/>
        </p:nvPicPr>
        <p:blipFill>
          <a:blip r:embed="rId3"/>
          <a:stretch>
            <a:fillRect/>
          </a:stretch>
        </p:blipFill>
        <p:spPr>
          <a:xfrm>
            <a:off x="4361129" y="541354"/>
            <a:ext cx="3923535" cy="4941048"/>
          </a:xfrm>
          <a:prstGeom prst="rect">
            <a:avLst/>
          </a:prstGeom>
        </p:spPr>
      </p:pic>
      <p:pic>
        <p:nvPicPr>
          <p:cNvPr id="12" name="Picture 11">
            <a:extLst>
              <a:ext uri="{FF2B5EF4-FFF2-40B4-BE49-F238E27FC236}">
                <a16:creationId xmlns:a16="http://schemas.microsoft.com/office/drawing/2014/main" id="{AE2474BD-414C-FD4B-93C3-AD7A76DBBE0B}"/>
              </a:ext>
            </a:extLst>
          </p:cNvPr>
          <p:cNvPicPr>
            <a:picLocks noChangeAspect="1"/>
          </p:cNvPicPr>
          <p:nvPr/>
        </p:nvPicPr>
        <p:blipFill>
          <a:blip r:embed="rId4"/>
          <a:stretch>
            <a:fillRect/>
          </a:stretch>
        </p:blipFill>
        <p:spPr>
          <a:xfrm>
            <a:off x="8284664" y="4838975"/>
            <a:ext cx="3687464" cy="1994241"/>
          </a:xfrm>
          <a:prstGeom prst="rect">
            <a:avLst/>
          </a:prstGeom>
        </p:spPr>
      </p:pic>
      <p:pic>
        <p:nvPicPr>
          <p:cNvPr id="15" name="Picture 14">
            <a:extLst>
              <a:ext uri="{FF2B5EF4-FFF2-40B4-BE49-F238E27FC236}">
                <a16:creationId xmlns:a16="http://schemas.microsoft.com/office/drawing/2014/main" id="{0F8A091B-ED44-6644-BAB3-10127D78DDD3}"/>
              </a:ext>
            </a:extLst>
          </p:cNvPr>
          <p:cNvPicPr>
            <a:picLocks noChangeAspect="1"/>
          </p:cNvPicPr>
          <p:nvPr/>
        </p:nvPicPr>
        <p:blipFill>
          <a:blip r:embed="rId5"/>
          <a:stretch>
            <a:fillRect/>
          </a:stretch>
        </p:blipFill>
        <p:spPr>
          <a:xfrm>
            <a:off x="114255" y="566840"/>
            <a:ext cx="4246874" cy="3739036"/>
          </a:xfrm>
          <a:prstGeom prst="rect">
            <a:avLst/>
          </a:prstGeom>
        </p:spPr>
      </p:pic>
    </p:spTree>
    <p:extLst>
      <p:ext uri="{BB962C8B-B14F-4D97-AF65-F5344CB8AC3E}">
        <p14:creationId xmlns:p14="http://schemas.microsoft.com/office/powerpoint/2010/main" val="3461182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1" name="Title 1"/>
          <p:cNvSpPr>
            <a:spLocks noGrp="1"/>
          </p:cNvSpPr>
          <p:nvPr>
            <p:ph type="title"/>
          </p:nvPr>
        </p:nvSpPr>
        <p:spPr>
          <a:xfrm>
            <a:off x="2169044" y="2"/>
            <a:ext cx="7355956" cy="564360"/>
          </a:xfrm>
        </p:spPr>
        <p:txBody>
          <a:bodyPr>
            <a:noAutofit/>
          </a:bodyPr>
          <a:lstStyle/>
          <a:p>
            <a:pPr eaLnBrk="1" hangingPunct="1"/>
            <a:r>
              <a:rPr lang="en-US" sz="2800" dirty="0">
                <a:latin typeface="Arial" charset="0"/>
              </a:rPr>
              <a:t>Workflow and Visualization</a:t>
            </a:r>
            <a:br>
              <a:rPr lang="en-US" sz="2800" dirty="0">
                <a:latin typeface="Arial" charset="0"/>
              </a:rPr>
            </a:br>
            <a:r>
              <a:rPr lang="en-US" sz="2000" dirty="0">
                <a:latin typeface="Arial" charset="0"/>
              </a:rPr>
              <a:t>An XSEDE ECSS Project</a:t>
            </a:r>
          </a:p>
        </p:txBody>
      </p:sp>
      <p:sp>
        <p:nvSpPr>
          <p:cNvPr id="36867" name="Content Placeholder 2"/>
          <p:cNvSpPr>
            <a:spLocks noGrp="1"/>
          </p:cNvSpPr>
          <p:nvPr>
            <p:ph idx="1"/>
          </p:nvPr>
        </p:nvSpPr>
        <p:spPr>
          <a:xfrm>
            <a:off x="713138" y="1415261"/>
            <a:ext cx="4868604" cy="2520153"/>
          </a:xfrm>
        </p:spPr>
        <p:txBody>
          <a:bodyPr>
            <a:normAutofit fontScale="92500" lnSpcReduction="10000"/>
          </a:bodyPr>
          <a:lstStyle/>
          <a:p>
            <a:pPr eaLnBrk="1" hangingPunct="1">
              <a:lnSpc>
                <a:spcPct val="90000"/>
              </a:lnSpc>
            </a:pPr>
            <a:r>
              <a:rPr lang="en-US" sz="1300" dirty="0">
                <a:latin typeface="Calibri" charset="0"/>
              </a:rPr>
              <a:t>For large memory calculations a workflow is required to use the appropriate XSEDE resource</a:t>
            </a:r>
          </a:p>
          <a:p>
            <a:pPr lvl="1" eaLnBrk="1" hangingPunct="1">
              <a:lnSpc>
                <a:spcPct val="90000"/>
              </a:lnSpc>
              <a:buFont typeface="Courier New" charset="0"/>
              <a:buChar char="o"/>
            </a:pPr>
            <a:r>
              <a:rPr lang="en-US" sz="1300" dirty="0">
                <a:latin typeface="Calibri" charset="0"/>
              </a:rPr>
              <a:t>TACC Stampede: Atomistic simulation of alumina</a:t>
            </a:r>
          </a:p>
          <a:p>
            <a:pPr lvl="1" eaLnBrk="1" hangingPunct="1">
              <a:lnSpc>
                <a:spcPct val="90000"/>
              </a:lnSpc>
              <a:buFont typeface="Courier New" charset="0"/>
              <a:buChar char="o"/>
            </a:pPr>
            <a:r>
              <a:rPr lang="en-US" sz="1300" dirty="0">
                <a:latin typeface="Calibri" charset="0"/>
              </a:rPr>
              <a:t>SDSC Gordon: Calculation of diffraction intensities + Visualization </a:t>
            </a:r>
          </a:p>
          <a:p>
            <a:pPr eaLnBrk="1" hangingPunct="1">
              <a:lnSpc>
                <a:spcPct val="90000"/>
              </a:lnSpc>
            </a:pPr>
            <a:r>
              <a:rPr lang="en-US" sz="1300" dirty="0">
                <a:latin typeface="Calibri" charset="0"/>
              </a:rPr>
              <a:t>Workflow implemented through SEAGrid Science gateway</a:t>
            </a:r>
          </a:p>
          <a:p>
            <a:pPr lvl="1" eaLnBrk="1" hangingPunct="1">
              <a:lnSpc>
                <a:spcPct val="90000"/>
              </a:lnSpc>
              <a:buFont typeface="Courier New" charset="0"/>
              <a:buChar char="o"/>
            </a:pPr>
            <a:r>
              <a:rPr lang="en-US" sz="1300" dirty="0">
                <a:latin typeface="Calibri" charset="0"/>
              </a:rPr>
              <a:t>Supports a private “DS” LAMMPS build</a:t>
            </a:r>
          </a:p>
          <a:p>
            <a:pPr lvl="1" eaLnBrk="1" hangingPunct="1">
              <a:lnSpc>
                <a:spcPct val="90000"/>
              </a:lnSpc>
              <a:buFont typeface="Courier New" charset="0"/>
              <a:buChar char="o"/>
            </a:pPr>
            <a:r>
              <a:rPr lang="en-US" sz="1300" dirty="0">
                <a:latin typeface="Calibri" charset="0"/>
              </a:rPr>
              <a:t>Supports single job ID handle for multi-resource job submission</a:t>
            </a:r>
          </a:p>
          <a:p>
            <a:pPr lvl="1" eaLnBrk="1" hangingPunct="1">
              <a:lnSpc>
                <a:spcPct val="90000"/>
              </a:lnSpc>
              <a:buFont typeface="Courier New" charset="0"/>
              <a:buChar char="o"/>
            </a:pPr>
            <a:r>
              <a:rPr lang="en-US" sz="1300" dirty="0">
                <a:latin typeface="Calibri" charset="0"/>
              </a:rPr>
              <a:t>Supports the development of a XML script for high throughput job submission</a:t>
            </a:r>
          </a:p>
          <a:p>
            <a:pPr lvl="1" eaLnBrk="1" hangingPunct="1">
              <a:lnSpc>
                <a:spcPct val="90000"/>
              </a:lnSpc>
              <a:buFont typeface="Courier New" charset="0"/>
              <a:buChar char="o"/>
            </a:pPr>
            <a:r>
              <a:rPr lang="en-US" sz="1300" dirty="0">
                <a:latin typeface="Calibri" charset="0"/>
              </a:rPr>
              <a:t>Compatible with parallel VisIt executions so that diffraction pattern generation is automated</a:t>
            </a:r>
          </a:p>
          <a:p>
            <a:pPr lvl="1" eaLnBrk="1" hangingPunct="1">
              <a:lnSpc>
                <a:spcPct val="90000"/>
              </a:lnSpc>
            </a:pPr>
            <a:endParaRPr lang="en-US" sz="1300" dirty="0">
              <a:latin typeface="Calibri" charset="0"/>
            </a:endParaRPr>
          </a:p>
          <a:p>
            <a:pPr eaLnBrk="1" hangingPunct="1">
              <a:lnSpc>
                <a:spcPct val="90000"/>
              </a:lnSpc>
            </a:pPr>
            <a:endParaRPr lang="en-US" sz="1300" dirty="0">
              <a:latin typeface="Calibri" charset="0"/>
            </a:endParaRPr>
          </a:p>
        </p:txBody>
      </p:sp>
      <p:sp>
        <p:nvSpPr>
          <p:cNvPr id="40963" name="Rectangle 3"/>
          <p:cNvSpPr>
            <a:spLocks noChangeArrowheads="1"/>
          </p:cNvSpPr>
          <p:nvPr/>
        </p:nvSpPr>
        <p:spPr bwMode="auto">
          <a:xfrm>
            <a:off x="2667000" y="-184666"/>
            <a:ext cx="1846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pPr eaLnBrk="1" hangingPunct="1"/>
            <a:endParaRPr lang="en-US">
              <a:latin typeface="Arial" charset="0"/>
            </a:endParaRPr>
          </a:p>
        </p:txBody>
      </p:sp>
      <p:grpSp>
        <p:nvGrpSpPr>
          <p:cNvPr id="4" name="Group 3"/>
          <p:cNvGrpSpPr>
            <a:grpSpLocks/>
          </p:cNvGrpSpPr>
          <p:nvPr/>
        </p:nvGrpSpPr>
        <p:grpSpPr bwMode="auto">
          <a:xfrm>
            <a:off x="1645444" y="3935414"/>
            <a:ext cx="3600450" cy="2266180"/>
            <a:chOff x="161744" y="3935368"/>
            <a:chExt cx="4800600" cy="2266451"/>
          </a:xfrm>
        </p:grpSpPr>
        <p:pic>
          <p:nvPicPr>
            <p:cNvPr id="4096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744" y="3935368"/>
              <a:ext cx="4800600" cy="144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68" name="TextBox 1"/>
            <p:cNvSpPr txBox="1">
              <a:spLocks noChangeArrowheads="1"/>
            </p:cNvSpPr>
            <p:nvPr/>
          </p:nvSpPr>
          <p:spPr bwMode="auto">
            <a:xfrm>
              <a:off x="552091" y="5555411"/>
              <a:ext cx="4019909" cy="646408"/>
            </a:xfrm>
            <a:prstGeom prst="rect">
              <a:avLst/>
            </a:prstGeom>
            <a:noFill/>
            <a:ln w="952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Workflow to run on TACC resources only </a:t>
              </a:r>
            </a:p>
          </p:txBody>
        </p:sp>
      </p:grpSp>
      <p:pic>
        <p:nvPicPr>
          <p:cNvPr id="10" name="Picture 9" descr="https://lh5.googleusercontent.com/p8YAJaCs6AXYy8VquU-odNdAbhtV5ctXDHdvTYfwoFrxVgOCJMpmZ0pmrUYdLDefPUCGJdpmI9aRofqPsFbXQofgdOwnrTvY0GdQ1C-FQDqRvT_Gy3TJ24uWArlpnk3NyarW1vdb"/>
          <p:cNvPicPr/>
          <p:nvPr/>
        </p:nvPicPr>
        <p:blipFill>
          <a:blip r:embed="rId4">
            <a:extLst>
              <a:ext uri="{28A0092B-C50C-407E-A947-70E740481C1C}">
                <a14:useLocalDpi xmlns:a14="http://schemas.microsoft.com/office/drawing/2010/main" val="0"/>
              </a:ext>
            </a:extLst>
          </a:blip>
          <a:srcRect/>
          <a:stretch>
            <a:fillRect/>
          </a:stretch>
        </p:blipFill>
        <p:spPr bwMode="auto">
          <a:xfrm>
            <a:off x="5581742" y="1343824"/>
            <a:ext cx="5461397" cy="4352924"/>
          </a:xfrm>
          <a:prstGeom prst="rect">
            <a:avLst/>
          </a:prstGeom>
          <a:noFill/>
          <a:ln>
            <a:noFill/>
          </a:ln>
        </p:spPr>
      </p:pic>
      <p:sp>
        <p:nvSpPr>
          <p:cNvPr id="2" name="TextBox 1"/>
          <p:cNvSpPr txBox="1"/>
          <p:nvPr/>
        </p:nvSpPr>
        <p:spPr>
          <a:xfrm>
            <a:off x="6729046" y="6015218"/>
            <a:ext cx="3118339" cy="646331"/>
          </a:xfrm>
          <a:prstGeom prst="rect">
            <a:avLst/>
          </a:prstGeom>
          <a:noFill/>
          <a:ln>
            <a:solidFill>
              <a:schemeClr val="accent1"/>
            </a:solidFill>
          </a:ln>
        </p:spPr>
        <p:txBody>
          <a:bodyPr wrap="square" rtlCol="0">
            <a:spAutoFit/>
          </a:bodyPr>
          <a:lstStyle/>
          <a:p>
            <a:r>
              <a:rPr lang="en-US" dirty="0"/>
              <a:t>Workflow running on TACC and SDSC Resources</a:t>
            </a:r>
          </a:p>
        </p:txBody>
      </p:sp>
    </p:spTree>
    <p:extLst>
      <p:ext uri="{BB962C8B-B14F-4D97-AF65-F5344CB8AC3E}">
        <p14:creationId xmlns:p14="http://schemas.microsoft.com/office/powerpoint/2010/main" val="15684599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8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86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86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867">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2342-96D7-F94D-8CD3-B7BC180B1E90}"/>
              </a:ext>
            </a:extLst>
          </p:cNvPr>
          <p:cNvSpPr>
            <a:spLocks noGrp="1"/>
          </p:cNvSpPr>
          <p:nvPr>
            <p:ph type="title"/>
          </p:nvPr>
        </p:nvSpPr>
        <p:spPr/>
        <p:txBody>
          <a:bodyPr/>
          <a:lstStyle/>
          <a:p>
            <a:r>
              <a:rPr lang="en-US" dirty="0"/>
              <a:t>Cyberinfrastructure</a:t>
            </a:r>
          </a:p>
        </p:txBody>
      </p:sp>
      <p:sp>
        <p:nvSpPr>
          <p:cNvPr id="3" name="Content Placeholder 2">
            <a:extLst>
              <a:ext uri="{FF2B5EF4-FFF2-40B4-BE49-F238E27FC236}">
                <a16:creationId xmlns:a16="http://schemas.microsoft.com/office/drawing/2014/main" id="{448EB125-2847-A746-B57B-77A62F438EB5}"/>
              </a:ext>
            </a:extLst>
          </p:cNvPr>
          <p:cNvSpPr>
            <a:spLocks noGrp="1"/>
          </p:cNvSpPr>
          <p:nvPr>
            <p:ph idx="1"/>
          </p:nvPr>
        </p:nvSpPr>
        <p:spPr/>
        <p:txBody>
          <a:bodyPr/>
          <a:lstStyle/>
          <a:p>
            <a:r>
              <a:rPr lang="en-US" dirty="0"/>
              <a:t>Laboratory, Local to Campus, State, National and International Resources of Data, Computing, Networks and Software frameworks integrated together  to provide seamless access to the scientist for research and teaching.</a:t>
            </a:r>
          </a:p>
          <a:p>
            <a:pPr marL="0" indent="0">
              <a:buNone/>
            </a:pPr>
            <a:endParaRPr lang="en-US" dirty="0"/>
          </a:p>
          <a:p>
            <a:pPr marL="0" indent="0">
              <a:buNone/>
            </a:pPr>
            <a:r>
              <a:rPr lang="en-US" dirty="0"/>
              <a:t>NSF Supercomputer Centers XSEDE,   Frontera,  Regional and Local systems</a:t>
            </a:r>
          </a:p>
          <a:p>
            <a:pPr marL="0" indent="0">
              <a:buNone/>
            </a:pPr>
            <a:endParaRPr lang="en-US" dirty="0"/>
          </a:p>
        </p:txBody>
      </p:sp>
    </p:spTree>
    <p:extLst>
      <p:ext uri="{BB962C8B-B14F-4D97-AF65-F5344CB8AC3E}">
        <p14:creationId xmlns:p14="http://schemas.microsoft.com/office/powerpoint/2010/main" val="40070646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828801" y="1"/>
            <a:ext cx="1876425"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CaCO</a:t>
            </a:r>
            <a:r>
              <a:rPr lang="en-US" baseline="-25000" dirty="0">
                <a:solidFill>
                  <a:prstClr val="white"/>
                </a:solidFill>
              </a:rPr>
              <a:t>3</a:t>
            </a:r>
            <a:r>
              <a:rPr lang="en-US" dirty="0">
                <a:solidFill>
                  <a:prstClr val="white"/>
                </a:solidFill>
              </a:rPr>
              <a:t>.xH</a:t>
            </a:r>
            <a:r>
              <a:rPr lang="en-US" baseline="-25000" dirty="0">
                <a:solidFill>
                  <a:prstClr val="white"/>
                </a:solidFill>
              </a:rPr>
              <a:t>2</a:t>
            </a:r>
            <a:r>
              <a:rPr lang="en-US" dirty="0">
                <a:solidFill>
                  <a:prstClr val="white"/>
                </a:solidFill>
              </a:rPr>
              <a:t>O Initial guess</a:t>
            </a:r>
          </a:p>
        </p:txBody>
      </p:sp>
      <p:grpSp>
        <p:nvGrpSpPr>
          <p:cNvPr id="3" name="Group 2"/>
          <p:cNvGrpSpPr/>
          <p:nvPr/>
        </p:nvGrpSpPr>
        <p:grpSpPr>
          <a:xfrm>
            <a:off x="3257548" y="1504951"/>
            <a:ext cx="3429000" cy="1704975"/>
            <a:chOff x="1581148" y="2190750"/>
            <a:chExt cx="3429000" cy="1704975"/>
          </a:xfrm>
          <a:solidFill>
            <a:schemeClr val="bg2">
              <a:lumMod val="25000"/>
            </a:schemeClr>
          </a:solidFill>
        </p:grpSpPr>
        <p:sp>
          <p:nvSpPr>
            <p:cNvPr id="4" name="Rectangle 3"/>
            <p:cNvSpPr/>
            <p:nvPr/>
          </p:nvSpPr>
          <p:spPr>
            <a:xfrm>
              <a:off x="1581148" y="2190750"/>
              <a:ext cx="3429000" cy="1704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00"/>
              <a:r>
                <a:rPr lang="en-US" dirty="0">
                  <a:solidFill>
                    <a:prstClr val="white"/>
                  </a:solidFill>
                </a:rPr>
                <a:t>Stampede Supercomputer</a:t>
              </a:r>
            </a:p>
          </p:txBody>
        </p:sp>
        <p:sp>
          <p:nvSpPr>
            <p:cNvPr id="5" name="Rectangle 4"/>
            <p:cNvSpPr/>
            <p:nvPr/>
          </p:nvSpPr>
          <p:spPr>
            <a:xfrm>
              <a:off x="1962147" y="2565083"/>
              <a:ext cx="2714627" cy="121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dirty="0">
                  <a:solidFill>
                    <a:prstClr val="white"/>
                  </a:solidFill>
                </a:rPr>
                <a:t>TINKER </a:t>
              </a:r>
            </a:p>
            <a:p>
              <a:pPr algn="ctr" defTabSz="914400"/>
              <a:r>
                <a:rPr lang="en-US" sz="1600" dirty="0">
                  <a:solidFill>
                    <a:prstClr val="white"/>
                  </a:solidFill>
                </a:rPr>
                <a:t>Monte Carlo Molecular Mechanics</a:t>
              </a:r>
            </a:p>
            <a:p>
              <a:pPr algn="ctr" defTabSz="914400"/>
              <a:r>
                <a:rPr lang="en-US" sz="1600" dirty="0">
                  <a:solidFill>
                    <a:prstClr val="white"/>
                  </a:solidFill>
                </a:rPr>
                <a:t>(Minimize Torsional Energy in &lt;20,000 steps)</a:t>
              </a:r>
            </a:p>
          </p:txBody>
        </p:sp>
      </p:grpSp>
      <p:cxnSp>
        <p:nvCxnSpPr>
          <p:cNvPr id="6" name="Elbow Connector 5"/>
          <p:cNvCxnSpPr/>
          <p:nvPr/>
        </p:nvCxnSpPr>
        <p:spPr>
          <a:xfrm rot="16200000" flipH="1">
            <a:off x="2162175" y="1262064"/>
            <a:ext cx="1700213" cy="49053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7067546" y="1887735"/>
            <a:ext cx="3429000" cy="1306830"/>
            <a:chOff x="1581148" y="2190750"/>
            <a:chExt cx="3429000" cy="1704975"/>
          </a:xfrm>
        </p:grpSpPr>
        <p:sp>
          <p:nvSpPr>
            <p:cNvPr id="8" name="Rectangle 7"/>
            <p:cNvSpPr/>
            <p:nvPr/>
          </p:nvSpPr>
          <p:spPr>
            <a:xfrm>
              <a:off x="1581148" y="2190750"/>
              <a:ext cx="3429000" cy="170497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00"/>
              <a:r>
                <a:rPr lang="en-US" dirty="0">
                  <a:solidFill>
                    <a:prstClr val="white"/>
                  </a:solidFill>
                </a:rPr>
                <a:t>Stampede Supercomputer</a:t>
              </a:r>
            </a:p>
          </p:txBody>
        </p:sp>
        <p:sp>
          <p:nvSpPr>
            <p:cNvPr id="9" name="Rectangle 8"/>
            <p:cNvSpPr/>
            <p:nvPr/>
          </p:nvSpPr>
          <p:spPr>
            <a:xfrm>
              <a:off x="1962147" y="2752446"/>
              <a:ext cx="2714627" cy="10318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dirty="0">
                  <a:solidFill>
                    <a:prstClr val="white"/>
                  </a:solidFill>
                </a:rPr>
                <a:t>DFTB+</a:t>
              </a:r>
            </a:p>
            <a:p>
              <a:pPr algn="ctr" defTabSz="914400"/>
              <a:r>
                <a:rPr lang="en-US" sz="1600" dirty="0">
                  <a:solidFill>
                    <a:prstClr val="white"/>
                  </a:solidFill>
                </a:rPr>
                <a:t>Approximate DFT-Based</a:t>
              </a:r>
            </a:p>
          </p:txBody>
        </p:sp>
      </p:grpSp>
      <p:cxnSp>
        <p:nvCxnSpPr>
          <p:cNvPr id="10" name="Elbow Connector 9"/>
          <p:cNvCxnSpPr/>
          <p:nvPr/>
        </p:nvCxnSpPr>
        <p:spPr>
          <a:xfrm rot="16200000" flipH="1">
            <a:off x="6685655" y="-208657"/>
            <a:ext cx="382785" cy="3809998"/>
          </a:xfrm>
          <a:prstGeom prst="bentConnector3">
            <a:avLst>
              <a:gd name="adj1" fmla="val -5972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133976" y="952500"/>
            <a:ext cx="2714625" cy="369332"/>
          </a:xfrm>
          <a:prstGeom prst="rect">
            <a:avLst/>
          </a:prstGeom>
          <a:noFill/>
        </p:spPr>
        <p:txBody>
          <a:bodyPr wrap="square" rtlCol="0">
            <a:spAutoFit/>
          </a:bodyPr>
          <a:lstStyle/>
          <a:p>
            <a:pPr defTabSz="914400"/>
            <a:endParaRPr lang="en-US" dirty="0">
              <a:solidFill>
                <a:prstClr val="black"/>
              </a:solidFill>
            </a:endParaRPr>
          </a:p>
        </p:txBody>
      </p:sp>
      <p:pic>
        <p:nvPicPr>
          <p:cNvPr id="12" name="Picture 4" descr="http://www5.hmc.edu/ITNews/wp-content/uploads/2012/09/XSEDE.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905001" y="5181601"/>
            <a:ext cx="1328383" cy="485053"/>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3" name="Group 12"/>
          <p:cNvGrpSpPr/>
          <p:nvPr/>
        </p:nvGrpSpPr>
        <p:grpSpPr>
          <a:xfrm>
            <a:off x="7067546" y="2661166"/>
            <a:ext cx="3429000" cy="2849945"/>
            <a:chOff x="5391146" y="3346965"/>
            <a:chExt cx="3429000" cy="2849945"/>
          </a:xfrm>
        </p:grpSpPr>
        <p:grpSp>
          <p:nvGrpSpPr>
            <p:cNvPr id="14" name="Group 13"/>
            <p:cNvGrpSpPr/>
            <p:nvPr/>
          </p:nvGrpSpPr>
          <p:grpSpPr>
            <a:xfrm>
              <a:off x="5391146" y="4890080"/>
              <a:ext cx="3429000" cy="1306830"/>
              <a:chOff x="1581148" y="2190750"/>
              <a:chExt cx="3429000" cy="1704975"/>
            </a:xfrm>
          </p:grpSpPr>
          <p:sp>
            <p:nvSpPr>
              <p:cNvPr id="16" name="Rectangle 15"/>
              <p:cNvSpPr/>
              <p:nvPr/>
            </p:nvSpPr>
            <p:spPr>
              <a:xfrm>
                <a:off x="1581148" y="2190750"/>
                <a:ext cx="3429000" cy="170497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00"/>
                <a:r>
                  <a:rPr lang="en-US" dirty="0">
                    <a:solidFill>
                      <a:prstClr val="white"/>
                    </a:solidFill>
                  </a:rPr>
                  <a:t>Comet Supercomputer</a:t>
                </a:r>
              </a:p>
            </p:txBody>
          </p:sp>
          <p:sp>
            <p:nvSpPr>
              <p:cNvPr id="17" name="Rectangle 16"/>
              <p:cNvSpPr/>
              <p:nvPr/>
            </p:nvSpPr>
            <p:spPr>
              <a:xfrm>
                <a:off x="1962147" y="2752446"/>
                <a:ext cx="2714627" cy="10318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dirty="0">
                    <a:solidFill>
                      <a:prstClr val="white"/>
                    </a:solidFill>
                  </a:rPr>
                  <a:t>Gaussian09</a:t>
                </a:r>
              </a:p>
              <a:p>
                <a:pPr algn="ctr" defTabSz="914400"/>
                <a:r>
                  <a:rPr lang="en-US" sz="1600" dirty="0">
                    <a:solidFill>
                      <a:prstClr val="white"/>
                    </a:solidFill>
                  </a:rPr>
                  <a:t>Ab initio Quantum Chemistry</a:t>
                </a:r>
              </a:p>
            </p:txBody>
          </p:sp>
        </p:grpSp>
        <p:cxnSp>
          <p:nvCxnSpPr>
            <p:cNvPr id="15" name="Straight Arrow Connector 14"/>
            <p:cNvCxnSpPr/>
            <p:nvPr/>
          </p:nvCxnSpPr>
          <p:spPr>
            <a:xfrm flipH="1">
              <a:off x="7105646" y="3346965"/>
              <a:ext cx="152400" cy="15431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3500436" y="3967108"/>
            <a:ext cx="2990849" cy="17811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-2-3 CaCO3 Equilibrium Structures</a:t>
            </a:r>
          </a:p>
          <a:p>
            <a:pPr algn="ctr" defTabSz="914400"/>
            <a:r>
              <a:rPr lang="en-US" dirty="0">
                <a:solidFill>
                  <a:prstClr val="white"/>
                </a:solidFill>
              </a:rPr>
              <a:t>-Thermochemistry (E,H,G, etc.)</a:t>
            </a:r>
          </a:p>
          <a:p>
            <a:pPr algn="ctr" defTabSz="914400"/>
            <a:r>
              <a:rPr lang="en-US" dirty="0">
                <a:solidFill>
                  <a:prstClr val="white"/>
                </a:solidFill>
              </a:rPr>
              <a:t>-Vibrational Frequencies</a:t>
            </a:r>
          </a:p>
        </p:txBody>
      </p:sp>
      <p:cxnSp>
        <p:nvCxnSpPr>
          <p:cNvPr id="19" name="Straight Arrow Connector 18"/>
          <p:cNvCxnSpPr/>
          <p:nvPr/>
        </p:nvCxnSpPr>
        <p:spPr>
          <a:xfrm flipH="1">
            <a:off x="6491284" y="4857695"/>
            <a:ext cx="74771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0800000">
            <a:off x="2066925" y="1"/>
            <a:ext cx="1585910" cy="417189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09785" y="3773065"/>
            <a:ext cx="1781175" cy="369332"/>
          </a:xfrm>
          <a:prstGeom prst="rect">
            <a:avLst/>
          </a:prstGeom>
          <a:noFill/>
        </p:spPr>
        <p:txBody>
          <a:bodyPr wrap="square" rtlCol="0">
            <a:spAutoFit/>
          </a:bodyPr>
          <a:lstStyle/>
          <a:p>
            <a:pPr defTabSz="914400"/>
            <a:r>
              <a:rPr lang="en-US" dirty="0">
                <a:solidFill>
                  <a:prstClr val="black"/>
                </a:solidFill>
              </a:rPr>
              <a:t>x=x+1</a:t>
            </a:r>
          </a:p>
        </p:txBody>
      </p:sp>
      <p:sp>
        <p:nvSpPr>
          <p:cNvPr id="22" name="TextBox 21"/>
          <p:cNvSpPr txBox="1"/>
          <p:nvPr/>
        </p:nvSpPr>
        <p:spPr>
          <a:xfrm>
            <a:off x="553091" y="5748283"/>
            <a:ext cx="2947345" cy="276999"/>
          </a:xfrm>
          <a:prstGeom prst="rect">
            <a:avLst/>
          </a:prstGeom>
          <a:noFill/>
        </p:spPr>
        <p:txBody>
          <a:bodyPr wrap="none" rtlCol="0">
            <a:spAutoFit/>
          </a:bodyPr>
          <a:lstStyle/>
          <a:p>
            <a:pPr defTabSz="914400"/>
            <a:r>
              <a:rPr lang="en-US" sz="1200" dirty="0">
                <a:solidFill>
                  <a:prstClr val="black"/>
                </a:solidFill>
              </a:rPr>
              <a:t>Lopez-Berganza, et al. </a:t>
            </a:r>
            <a:r>
              <a:rPr lang="en-US" sz="1200" i="1" dirty="0">
                <a:solidFill>
                  <a:prstClr val="black"/>
                </a:solidFill>
              </a:rPr>
              <a:t>J Phys. Chem. A</a:t>
            </a:r>
            <a:r>
              <a:rPr lang="en-US" sz="1200" dirty="0">
                <a:solidFill>
                  <a:prstClr val="black"/>
                </a:solidFill>
              </a:rPr>
              <a:t>(2015)</a:t>
            </a:r>
          </a:p>
        </p:txBody>
      </p:sp>
      <p:pic>
        <p:nvPicPr>
          <p:cNvPr id="23" name="Shape 87"/>
          <p:cNvPicPr preferRelativeResize="0"/>
          <p:nvPr/>
        </p:nvPicPr>
        <p:blipFill>
          <a:blip r:embed="rId3">
            <a:alphaModFix/>
          </a:blip>
          <a:stretch>
            <a:fillRect/>
          </a:stretch>
        </p:blipFill>
        <p:spPr>
          <a:xfrm>
            <a:off x="2057401" y="815260"/>
            <a:ext cx="1741887" cy="466577"/>
          </a:xfrm>
          <a:prstGeom prst="rect">
            <a:avLst/>
          </a:prstGeom>
          <a:solidFill>
            <a:schemeClr val="bg1"/>
          </a:solidFill>
          <a:ln>
            <a:solidFill>
              <a:schemeClr val="accent5"/>
            </a:solidFill>
          </a:ln>
        </p:spPr>
      </p:pic>
      <p:pic>
        <p:nvPicPr>
          <p:cNvPr id="24" name="Shape 87"/>
          <p:cNvPicPr preferRelativeResize="0"/>
          <p:nvPr/>
        </p:nvPicPr>
        <p:blipFill>
          <a:blip r:embed="rId3">
            <a:alphaModFix/>
          </a:blip>
          <a:stretch>
            <a:fillRect/>
          </a:stretch>
        </p:blipFill>
        <p:spPr>
          <a:xfrm>
            <a:off x="7897410" y="990630"/>
            <a:ext cx="1741887" cy="466577"/>
          </a:xfrm>
          <a:prstGeom prst="rect">
            <a:avLst/>
          </a:prstGeom>
          <a:solidFill>
            <a:schemeClr val="bg1"/>
          </a:solidFill>
          <a:ln>
            <a:solidFill>
              <a:schemeClr val="accent5"/>
            </a:solidFill>
          </a:ln>
        </p:spPr>
      </p:pic>
      <p:pic>
        <p:nvPicPr>
          <p:cNvPr id="25" name="Shape 87"/>
          <p:cNvPicPr preferRelativeResize="0"/>
          <p:nvPr/>
        </p:nvPicPr>
        <p:blipFill>
          <a:blip r:embed="rId3">
            <a:alphaModFix/>
          </a:blip>
          <a:stretch>
            <a:fillRect/>
          </a:stretch>
        </p:blipFill>
        <p:spPr>
          <a:xfrm>
            <a:off x="8001001" y="3420263"/>
            <a:ext cx="1741887" cy="466577"/>
          </a:xfrm>
          <a:prstGeom prst="rect">
            <a:avLst/>
          </a:prstGeom>
          <a:solidFill>
            <a:schemeClr val="bg1"/>
          </a:solidFill>
          <a:ln>
            <a:solidFill>
              <a:schemeClr val="accent5"/>
            </a:solidFill>
          </a:ln>
        </p:spPr>
      </p:pic>
      <p:sp>
        <p:nvSpPr>
          <p:cNvPr id="26" name="Shape 74"/>
          <p:cNvSpPr txBox="1">
            <a:spLocks/>
          </p:cNvSpPr>
          <p:nvPr/>
        </p:nvSpPr>
        <p:spPr>
          <a:xfrm>
            <a:off x="4191000" y="97920"/>
            <a:ext cx="6178282" cy="667012"/>
          </a:xfrm>
          <a:prstGeom prst="rect">
            <a:avLst/>
          </a:prstGeom>
        </p:spPr>
        <p:txBody>
          <a:bodyPr vert="horz" lIns="91425" tIns="91425" rIns="91425" bIns="91425" rtlCol="0" anchor="t"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sz="3600" dirty="0">
                <a:solidFill>
                  <a:srgbClr val="4F81BD"/>
                </a:solidFill>
              </a:rPr>
              <a:t>SEAGrid.org enabled workflow</a:t>
            </a:r>
          </a:p>
        </p:txBody>
      </p:sp>
      <p:cxnSp>
        <p:nvCxnSpPr>
          <p:cNvPr id="27" name="Straight Connector 26"/>
          <p:cNvCxnSpPr/>
          <p:nvPr/>
        </p:nvCxnSpPr>
        <p:spPr>
          <a:xfrm flipV="1">
            <a:off x="4419600" y="747768"/>
            <a:ext cx="5715000" cy="171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31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981201" y="3410857"/>
            <a:ext cx="8541657" cy="28484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1981201" y="1549401"/>
            <a:ext cx="8541657" cy="1861457"/>
          </a:xfrm>
          <a:prstGeom prst="rect">
            <a:avLst/>
          </a:prstGeom>
          <a:ln>
            <a:solidFill>
              <a:schemeClr val="accent1">
                <a:shade val="95000"/>
                <a:satMod val="105000"/>
                <a:alpha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81200" y="274638"/>
            <a:ext cx="8229600" cy="753306"/>
          </a:xfrm>
        </p:spPr>
        <p:txBody>
          <a:bodyPr>
            <a:normAutofit fontScale="90000"/>
          </a:bodyPr>
          <a:lstStyle/>
          <a:p>
            <a:r>
              <a:rPr lang="en-US" dirty="0"/>
              <a:t>SEAGrid Data Catalog</a:t>
            </a:r>
          </a:p>
        </p:txBody>
      </p:sp>
      <p:pic>
        <p:nvPicPr>
          <p:cNvPr id="5" name="Picture 4" descr="data-catalog-overvie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160" y="1549400"/>
            <a:ext cx="9162840" cy="5061692"/>
          </a:xfrm>
          <a:prstGeom prst="rect">
            <a:avLst/>
          </a:prstGeom>
        </p:spPr>
      </p:pic>
    </p:spTree>
    <p:extLst>
      <p:ext uri="{BB962C8B-B14F-4D97-AF65-F5344CB8AC3E}">
        <p14:creationId xmlns:p14="http://schemas.microsoft.com/office/powerpoint/2010/main" val="1654784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05076"/>
          </a:xfrm>
        </p:spPr>
        <p:txBody>
          <a:bodyPr>
            <a:normAutofit fontScale="90000"/>
          </a:bodyPr>
          <a:lstStyle/>
          <a:p>
            <a:r>
              <a:rPr lang="en-US" dirty="0"/>
              <a:t>SEAGrid Data System Architecture</a:t>
            </a:r>
          </a:p>
        </p:txBody>
      </p:sp>
      <p:pic>
        <p:nvPicPr>
          <p:cNvPr id="6" name="Picture 5"/>
          <p:cNvPicPr>
            <a:picLocks noChangeAspect="1"/>
          </p:cNvPicPr>
          <p:nvPr/>
        </p:nvPicPr>
        <p:blipFill>
          <a:blip r:embed="rId2"/>
          <a:stretch>
            <a:fillRect/>
          </a:stretch>
        </p:blipFill>
        <p:spPr>
          <a:xfrm>
            <a:off x="1524000" y="1166586"/>
            <a:ext cx="9144000" cy="5334924"/>
          </a:xfrm>
          <a:prstGeom prst="rect">
            <a:avLst/>
          </a:prstGeom>
        </p:spPr>
      </p:pic>
    </p:spTree>
    <p:extLst>
      <p:ext uri="{BB962C8B-B14F-4D97-AF65-F5344CB8AC3E}">
        <p14:creationId xmlns:p14="http://schemas.microsoft.com/office/powerpoint/2010/main" val="3918064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20676"/>
          </a:xfrm>
        </p:spPr>
        <p:txBody>
          <a:bodyPr>
            <a:normAutofit fontScale="90000"/>
          </a:bodyPr>
          <a:lstStyle/>
          <a:p>
            <a:r>
              <a:rPr lang="en-US" dirty="0"/>
              <a:t>Searching for Cataloged Data</a:t>
            </a:r>
          </a:p>
        </p:txBody>
      </p:sp>
      <p:pic>
        <p:nvPicPr>
          <p:cNvPr id="4" name="Picture 3" descr="Screen Shot 2016-03-10 at 3.55.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1" y="1203617"/>
            <a:ext cx="8368555" cy="5463067"/>
          </a:xfrm>
          <a:prstGeom prst="rect">
            <a:avLst/>
          </a:prstGeom>
        </p:spPr>
      </p:pic>
      <p:pic>
        <p:nvPicPr>
          <p:cNvPr id="5" name="Picture 4" descr="Screen Shot 2016-03-10 at 3.5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336" y="1203616"/>
            <a:ext cx="1841500" cy="2552700"/>
          </a:xfrm>
          <a:prstGeom prst="rect">
            <a:avLst/>
          </a:prstGeom>
        </p:spPr>
      </p:pic>
    </p:spTree>
    <p:extLst>
      <p:ext uri="{BB962C8B-B14F-4D97-AF65-F5344CB8AC3E}">
        <p14:creationId xmlns:p14="http://schemas.microsoft.com/office/powerpoint/2010/main" val="12457307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817915" y="24784"/>
            <a:ext cx="8229600" cy="516570"/>
          </a:xfrm>
        </p:spPr>
        <p:txBody>
          <a:bodyPr>
            <a:normAutofit fontScale="90000"/>
          </a:bodyPr>
          <a:lstStyle/>
          <a:p>
            <a:r>
              <a:rPr lang="en-US" dirty="0"/>
              <a:t>Output Metadata</a:t>
            </a:r>
          </a:p>
        </p:txBody>
      </p:sp>
      <p:pic>
        <p:nvPicPr>
          <p:cNvPr id="6" name="Picture 5">
            <a:extLst>
              <a:ext uri="{FF2B5EF4-FFF2-40B4-BE49-F238E27FC236}">
                <a16:creationId xmlns:a16="http://schemas.microsoft.com/office/drawing/2014/main" id="{1ECDE13D-AFCF-1C4A-A3D6-93D4CD562F64}"/>
              </a:ext>
            </a:extLst>
          </p:cNvPr>
          <p:cNvPicPr>
            <a:picLocks noChangeAspect="1"/>
          </p:cNvPicPr>
          <p:nvPr/>
        </p:nvPicPr>
        <p:blipFill>
          <a:blip r:embed="rId2"/>
          <a:stretch>
            <a:fillRect/>
          </a:stretch>
        </p:blipFill>
        <p:spPr>
          <a:xfrm>
            <a:off x="604371" y="1083235"/>
            <a:ext cx="3867787" cy="4941047"/>
          </a:xfrm>
          <a:prstGeom prst="rect">
            <a:avLst/>
          </a:prstGeom>
        </p:spPr>
      </p:pic>
      <p:pic>
        <p:nvPicPr>
          <p:cNvPr id="11" name="Picture 10">
            <a:extLst>
              <a:ext uri="{FF2B5EF4-FFF2-40B4-BE49-F238E27FC236}">
                <a16:creationId xmlns:a16="http://schemas.microsoft.com/office/drawing/2014/main" id="{31806B17-07A5-7448-A97F-FFE408B84458}"/>
              </a:ext>
            </a:extLst>
          </p:cNvPr>
          <p:cNvPicPr>
            <a:picLocks noChangeAspect="1"/>
          </p:cNvPicPr>
          <p:nvPr/>
        </p:nvPicPr>
        <p:blipFill>
          <a:blip r:embed="rId3"/>
          <a:stretch>
            <a:fillRect/>
          </a:stretch>
        </p:blipFill>
        <p:spPr>
          <a:xfrm>
            <a:off x="4472158" y="1083235"/>
            <a:ext cx="3022600" cy="5156200"/>
          </a:xfrm>
          <a:prstGeom prst="rect">
            <a:avLst/>
          </a:prstGeom>
        </p:spPr>
      </p:pic>
      <p:pic>
        <p:nvPicPr>
          <p:cNvPr id="13" name="Picture 12">
            <a:extLst>
              <a:ext uri="{FF2B5EF4-FFF2-40B4-BE49-F238E27FC236}">
                <a16:creationId xmlns:a16="http://schemas.microsoft.com/office/drawing/2014/main" id="{437AFF7B-6711-AF44-90BA-2A01052F9F81}"/>
              </a:ext>
            </a:extLst>
          </p:cNvPr>
          <p:cNvPicPr>
            <a:picLocks noChangeAspect="1"/>
          </p:cNvPicPr>
          <p:nvPr/>
        </p:nvPicPr>
        <p:blipFill>
          <a:blip r:embed="rId4"/>
          <a:stretch>
            <a:fillRect/>
          </a:stretch>
        </p:blipFill>
        <p:spPr>
          <a:xfrm>
            <a:off x="7512687" y="283069"/>
            <a:ext cx="3175000" cy="6299200"/>
          </a:xfrm>
          <a:prstGeom prst="rect">
            <a:avLst/>
          </a:prstGeom>
        </p:spPr>
      </p:pic>
    </p:spTree>
    <p:extLst>
      <p:ext uri="{BB962C8B-B14F-4D97-AF65-F5344CB8AC3E}">
        <p14:creationId xmlns:p14="http://schemas.microsoft.com/office/powerpoint/2010/main" val="38715564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D51CE-919F-6A4D-A60F-AC4C03F57E15}"/>
              </a:ext>
            </a:extLst>
          </p:cNvPr>
          <p:cNvSpPr>
            <a:spLocks noGrp="1"/>
          </p:cNvSpPr>
          <p:nvPr>
            <p:ph type="title"/>
          </p:nvPr>
        </p:nvSpPr>
        <p:spPr>
          <a:xfrm>
            <a:off x="838199" y="365125"/>
            <a:ext cx="11269337" cy="1325563"/>
          </a:xfrm>
        </p:spPr>
        <p:txBody>
          <a:bodyPr/>
          <a:lstStyle/>
          <a:p>
            <a:r>
              <a:rPr lang="en-US" dirty="0"/>
              <a:t>Cyberinfrastructure Integration Research Center</a:t>
            </a:r>
          </a:p>
        </p:txBody>
      </p:sp>
      <p:sp>
        <p:nvSpPr>
          <p:cNvPr id="3" name="Content Placeholder 2">
            <a:extLst>
              <a:ext uri="{FF2B5EF4-FFF2-40B4-BE49-F238E27FC236}">
                <a16:creationId xmlns:a16="http://schemas.microsoft.com/office/drawing/2014/main" id="{91B5DE3E-D33C-844D-8F9D-9CFB9A66C7A3}"/>
              </a:ext>
            </a:extLst>
          </p:cNvPr>
          <p:cNvSpPr>
            <a:spLocks noGrp="1"/>
          </p:cNvSpPr>
          <p:nvPr>
            <p:ph idx="1"/>
          </p:nvPr>
        </p:nvSpPr>
        <p:spPr/>
        <p:txBody>
          <a:bodyPr/>
          <a:lstStyle/>
          <a:p>
            <a:r>
              <a:rPr lang="en-US" dirty="0"/>
              <a:t>Science Gateways Communities Institute EDS Activities</a:t>
            </a:r>
          </a:p>
          <a:p>
            <a:r>
              <a:rPr lang="en-US" dirty="0"/>
              <a:t>XSEDE ECSS-Gateways Collaborations</a:t>
            </a:r>
          </a:p>
          <a:p>
            <a:r>
              <a:rPr lang="en-US" dirty="0"/>
              <a:t>XSEDE ECSS ESRT/NIP Consulting</a:t>
            </a:r>
          </a:p>
          <a:p>
            <a:r>
              <a:rPr lang="en-US" dirty="0"/>
              <a:t>NSF Grants –OGCE, SciGaP, XSEDE, </a:t>
            </a:r>
            <a:r>
              <a:rPr lang="en-US" dirty="0" err="1"/>
              <a:t>JetStream</a:t>
            </a:r>
            <a:r>
              <a:rPr lang="en-US" dirty="0"/>
              <a:t>, </a:t>
            </a:r>
            <a:r>
              <a:rPr lang="en-US" dirty="0" err="1"/>
              <a:t>Cyberwater</a:t>
            </a:r>
            <a:r>
              <a:rPr lang="en-US" dirty="0"/>
              <a:t>, </a:t>
            </a:r>
            <a:r>
              <a:rPr lang="en-US" dirty="0" err="1"/>
              <a:t>DELTA_Topology</a:t>
            </a:r>
            <a:r>
              <a:rPr lang="en-US" dirty="0"/>
              <a:t>, Graph-theory-based molecular fragmentation methods </a:t>
            </a:r>
          </a:p>
          <a:p>
            <a:pPr marL="0" indent="0">
              <a:buNone/>
            </a:pPr>
            <a:endParaRPr lang="en-US" dirty="0"/>
          </a:p>
          <a:p>
            <a:r>
              <a:rPr lang="en-US" dirty="0"/>
              <a:t>NASA Grants – </a:t>
            </a:r>
            <a:r>
              <a:rPr lang="en-US" dirty="0" err="1"/>
              <a:t>GeoGateway</a:t>
            </a:r>
            <a:endParaRPr lang="en-US" dirty="0"/>
          </a:p>
          <a:p>
            <a:r>
              <a:rPr lang="en-US" dirty="0"/>
              <a:t>Private Sector Partnerships</a:t>
            </a:r>
          </a:p>
          <a:p>
            <a:pPr marL="0" indent="0">
              <a:buNone/>
            </a:pPr>
            <a:endParaRPr lang="en-US" dirty="0"/>
          </a:p>
          <a:p>
            <a:pPr marL="0" indent="0" algn="ctr">
              <a:buNone/>
            </a:pPr>
            <a:r>
              <a:rPr lang="en-US" b="1" dirty="0"/>
              <a:t>https://</a:t>
            </a:r>
            <a:r>
              <a:rPr lang="en-US" b="1" dirty="0" err="1"/>
              <a:t>circ.iu.edu</a:t>
            </a:r>
            <a:r>
              <a:rPr lang="en-US" b="1" dirty="0"/>
              <a:t>/</a:t>
            </a:r>
          </a:p>
        </p:txBody>
      </p:sp>
    </p:spTree>
    <p:extLst>
      <p:ext uri="{BB962C8B-B14F-4D97-AF65-F5344CB8AC3E}">
        <p14:creationId xmlns:p14="http://schemas.microsoft.com/office/powerpoint/2010/main" val="22460718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 and Contacts</a:t>
            </a:r>
            <a:br>
              <a:rPr lang="en-US" dirty="0"/>
            </a:br>
            <a:br>
              <a:rPr lang="en-US" dirty="0"/>
            </a:br>
            <a:endParaRPr lang="en-US" dirty="0"/>
          </a:p>
        </p:txBody>
      </p:sp>
      <p:sp>
        <p:nvSpPr>
          <p:cNvPr id="3" name="Content Placeholder 2"/>
          <p:cNvSpPr>
            <a:spLocks noGrp="1"/>
          </p:cNvSpPr>
          <p:nvPr>
            <p:ph idx="1"/>
          </p:nvPr>
        </p:nvSpPr>
        <p:spPr>
          <a:xfrm>
            <a:off x="838200" y="1659520"/>
            <a:ext cx="10372165" cy="1962221"/>
          </a:xfrm>
        </p:spPr>
        <p:txBody>
          <a:bodyPr/>
          <a:lstStyle/>
          <a:p>
            <a:r>
              <a:rPr lang="en-US" sz="2000" dirty="0"/>
              <a:t>NSF Grants ACI-1547611, ACI-1339774</a:t>
            </a:r>
          </a:p>
          <a:p>
            <a:r>
              <a:rPr lang="en-US" sz="2000" dirty="0"/>
              <a:t>Apache Software Foundation</a:t>
            </a:r>
          </a:p>
          <a:p>
            <a:r>
              <a:rPr lang="en-US" sz="2000" dirty="0"/>
              <a:t>Indiana University</a:t>
            </a:r>
          </a:p>
          <a:p>
            <a:r>
              <a:rPr lang="en-US" sz="2000" dirty="0"/>
              <a:t>GSOC Programs</a:t>
            </a:r>
          </a:p>
          <a:p>
            <a:r>
              <a:rPr lang="en-US" sz="2000" dirty="0"/>
              <a:t>Science Gateways Research Center </a:t>
            </a:r>
            <a:r>
              <a:rPr lang="en-US" sz="2000" dirty="0">
                <a:hlinkClick r:id="rId2"/>
              </a:rPr>
              <a:t>https://circ.iu.edu/</a:t>
            </a:r>
            <a:r>
              <a:rPr lang="en-US" sz="2000" dirty="0"/>
              <a:t> </a:t>
            </a:r>
          </a:p>
          <a:p>
            <a:pPr marL="0" indent="0">
              <a:buNone/>
            </a:pPr>
            <a:endParaRPr lang="en-US" sz="2000" dirty="0"/>
          </a:p>
          <a:p>
            <a:pPr lvl="1"/>
            <a:r>
              <a:rPr lang="en-US" sz="2000" dirty="0"/>
              <a:t>Center email: </a:t>
            </a:r>
            <a:r>
              <a:rPr lang="en-US" sz="2000" dirty="0">
                <a:hlinkClick r:id="rId3"/>
              </a:rPr>
              <a:t>sgrc-iu-group@iu.edu</a:t>
            </a:r>
            <a:endParaRPr lang="en-US" sz="2000" u="sng" dirty="0"/>
          </a:p>
          <a:p>
            <a:pPr lvl="1"/>
            <a:r>
              <a:rPr lang="en-US" sz="2000" dirty="0"/>
              <a:t>Marlon Pierce: </a:t>
            </a:r>
            <a:r>
              <a:rPr lang="en-US" sz="2000" dirty="0">
                <a:hlinkClick r:id="rId4"/>
              </a:rPr>
              <a:t>marpierc@iu.edu</a:t>
            </a:r>
            <a:r>
              <a:rPr lang="en-US" sz="2000" dirty="0"/>
              <a:t>, Director</a:t>
            </a:r>
          </a:p>
        </p:txBody>
      </p:sp>
      <p:sp>
        <p:nvSpPr>
          <p:cNvPr id="6" name="TextBox 5">
            <a:extLst>
              <a:ext uri="{FF2B5EF4-FFF2-40B4-BE49-F238E27FC236}">
                <a16:creationId xmlns:a16="http://schemas.microsoft.com/office/drawing/2014/main" id="{92FA10DB-7254-2248-A1F0-5EC2F70B7565}"/>
              </a:ext>
            </a:extLst>
          </p:cNvPr>
          <p:cNvSpPr txBox="1"/>
          <p:nvPr/>
        </p:nvSpPr>
        <p:spPr>
          <a:xfrm>
            <a:off x="5898776" y="3671986"/>
            <a:ext cx="6060141" cy="1631216"/>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t>Apache Airavata Open Source Science Gateway </a:t>
            </a:r>
            <a:r>
              <a:rPr lang="en-US" sz="2000" dirty="0" err="1"/>
              <a:t>Softwar</a:t>
            </a:r>
            <a:r>
              <a:rPr lang="en-US" sz="2000" dirty="0"/>
              <a:t> </a:t>
            </a:r>
            <a:r>
              <a:rPr lang="en-US" sz="2000" dirty="0">
                <a:hlinkClick r:id="rId5"/>
              </a:rPr>
              <a:t>http://airavata.apache.org/</a:t>
            </a:r>
            <a:endParaRPr lang="en-US" sz="2000" dirty="0"/>
          </a:p>
          <a:p>
            <a:pPr marL="742950" lvl="1" indent="-285750">
              <a:buFont typeface="Arial" panose="020B0604020202020204" pitchFamily="34" charset="0"/>
              <a:buChar char="•"/>
            </a:pPr>
            <a:r>
              <a:rPr lang="en-US" sz="2000" dirty="0"/>
              <a:t>Sudhakar Pamidighantam </a:t>
            </a:r>
            <a:r>
              <a:rPr lang="en-US" sz="2000" u="sng" dirty="0">
                <a:hlinkClick r:id="rId6"/>
              </a:rPr>
              <a:t>pamidigs@iu.edu</a:t>
            </a:r>
            <a:r>
              <a:rPr lang="en-US" sz="2000" u="sng" dirty="0"/>
              <a:t> SEAGrid</a:t>
            </a:r>
          </a:p>
          <a:p>
            <a:pPr marL="742950" lvl="1" indent="-285750">
              <a:buFont typeface="Arial" panose="020B0604020202020204" pitchFamily="34" charset="0"/>
              <a:buChar char="•"/>
            </a:pPr>
            <a:r>
              <a:rPr lang="en-US" sz="2000" dirty="0"/>
              <a:t>Suresh Marru: </a:t>
            </a:r>
            <a:r>
              <a:rPr lang="en-US" sz="2000" dirty="0">
                <a:hlinkClick r:id="rId7"/>
              </a:rPr>
              <a:t>smarru@iu.edu</a:t>
            </a:r>
            <a:r>
              <a:rPr lang="en-US" sz="2000" dirty="0"/>
              <a:t> Apache Airavata</a:t>
            </a:r>
          </a:p>
        </p:txBody>
      </p:sp>
    </p:spTree>
    <p:extLst>
      <p:ext uri="{BB962C8B-B14F-4D97-AF65-F5344CB8AC3E}">
        <p14:creationId xmlns:p14="http://schemas.microsoft.com/office/powerpoint/2010/main" val="445302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99891"/>
            <a:ext cx="8229600" cy="487362"/>
          </a:xfrm>
        </p:spPr>
        <p:txBody>
          <a:bodyPr>
            <a:noAutofit/>
          </a:bodyPr>
          <a:lstStyle/>
          <a:p>
            <a:r>
              <a:rPr lang="en-US" sz="3600" dirty="0"/>
              <a:t>SEAGrid Desktop Client  CSD Database Integration </a:t>
            </a:r>
          </a:p>
        </p:txBody>
      </p:sp>
      <p:pic>
        <p:nvPicPr>
          <p:cNvPr id="9" name="Picture 8" descr="Screen Shot 2016-04-21 at 8.57.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013069"/>
            <a:ext cx="5956300" cy="1346200"/>
          </a:xfrm>
          <a:prstGeom prst="rect">
            <a:avLst/>
          </a:prstGeom>
        </p:spPr>
      </p:pic>
      <p:pic>
        <p:nvPicPr>
          <p:cNvPr id="4" name="Picture 3" descr="Screen Shot 2016-04-21 at 8.51.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013464"/>
            <a:ext cx="6244492" cy="4678183"/>
          </a:xfrm>
          <a:prstGeom prst="rect">
            <a:avLst/>
          </a:prstGeom>
        </p:spPr>
      </p:pic>
      <p:pic>
        <p:nvPicPr>
          <p:cNvPr id="5" name="Picture 4" descr="Screen Shot 2016-04-21 at 8.52.5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9319" y="3785480"/>
            <a:ext cx="3470031" cy="2961988"/>
          </a:xfrm>
          <a:prstGeom prst="rect">
            <a:avLst/>
          </a:prstGeom>
        </p:spPr>
      </p:pic>
      <p:pic>
        <p:nvPicPr>
          <p:cNvPr id="6" name="Picture 5" descr="Screen Shot 2016-04-21 at 8.44.5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7779" y="3585732"/>
            <a:ext cx="4396154" cy="3105915"/>
          </a:xfrm>
          <a:prstGeom prst="rect">
            <a:avLst/>
          </a:prstGeom>
        </p:spPr>
      </p:pic>
      <p:pic>
        <p:nvPicPr>
          <p:cNvPr id="10" name="Picture 9">
            <a:extLst>
              <a:ext uri="{FF2B5EF4-FFF2-40B4-BE49-F238E27FC236}">
                <a16:creationId xmlns:a16="http://schemas.microsoft.com/office/drawing/2014/main" id="{42109469-F11C-C745-A10A-AB87DC752975}"/>
              </a:ext>
            </a:extLst>
          </p:cNvPr>
          <p:cNvPicPr>
            <a:picLocks noChangeAspect="1"/>
          </p:cNvPicPr>
          <p:nvPr/>
        </p:nvPicPr>
        <p:blipFill>
          <a:blip r:embed="rId6"/>
          <a:stretch>
            <a:fillRect/>
          </a:stretch>
        </p:blipFill>
        <p:spPr>
          <a:xfrm>
            <a:off x="4949679" y="3858502"/>
            <a:ext cx="2578100" cy="2108200"/>
          </a:xfrm>
          <a:prstGeom prst="rect">
            <a:avLst/>
          </a:prstGeom>
        </p:spPr>
      </p:pic>
    </p:spTree>
    <p:extLst>
      <p:ext uri="{BB962C8B-B14F-4D97-AF65-F5344CB8AC3E}">
        <p14:creationId xmlns:p14="http://schemas.microsoft.com/office/powerpoint/2010/main" val="308208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A3F1-8CBD-9A45-BE80-46EA018C61F8}"/>
              </a:ext>
            </a:extLst>
          </p:cNvPr>
          <p:cNvSpPr>
            <a:spLocks noGrp="1"/>
          </p:cNvSpPr>
          <p:nvPr>
            <p:ph type="title"/>
          </p:nvPr>
        </p:nvSpPr>
        <p:spPr/>
        <p:txBody>
          <a:bodyPr/>
          <a:lstStyle/>
          <a:p>
            <a:r>
              <a:rPr lang="en-US" dirty="0"/>
              <a:t>Graphical Interfaces to Application Software</a:t>
            </a:r>
          </a:p>
        </p:txBody>
      </p:sp>
      <p:pic>
        <p:nvPicPr>
          <p:cNvPr id="5" name="Content Placeholder 4">
            <a:extLst>
              <a:ext uri="{FF2B5EF4-FFF2-40B4-BE49-F238E27FC236}">
                <a16:creationId xmlns:a16="http://schemas.microsoft.com/office/drawing/2014/main" id="{FE890174-EDE7-F949-8733-7AF28A692DA1}"/>
              </a:ext>
            </a:extLst>
          </p:cNvPr>
          <p:cNvPicPr>
            <a:picLocks noGrp="1" noChangeAspect="1"/>
          </p:cNvPicPr>
          <p:nvPr>
            <p:ph idx="1"/>
          </p:nvPr>
        </p:nvPicPr>
        <p:blipFill>
          <a:blip r:embed="rId2"/>
          <a:stretch>
            <a:fillRect/>
          </a:stretch>
        </p:blipFill>
        <p:spPr>
          <a:xfrm>
            <a:off x="157606" y="1544384"/>
            <a:ext cx="5725137" cy="3393376"/>
          </a:xfrm>
        </p:spPr>
      </p:pic>
      <p:pic>
        <p:nvPicPr>
          <p:cNvPr id="7" name="Picture 6">
            <a:extLst>
              <a:ext uri="{FF2B5EF4-FFF2-40B4-BE49-F238E27FC236}">
                <a16:creationId xmlns:a16="http://schemas.microsoft.com/office/drawing/2014/main" id="{5B51D398-2833-ED4D-98BF-A9878A7D8B1D}"/>
              </a:ext>
            </a:extLst>
          </p:cNvPr>
          <p:cNvPicPr>
            <a:picLocks noChangeAspect="1"/>
          </p:cNvPicPr>
          <p:nvPr/>
        </p:nvPicPr>
        <p:blipFill>
          <a:blip r:embed="rId3"/>
          <a:stretch>
            <a:fillRect/>
          </a:stretch>
        </p:blipFill>
        <p:spPr>
          <a:xfrm>
            <a:off x="6096000" y="1544384"/>
            <a:ext cx="6078488" cy="2515552"/>
          </a:xfrm>
          <a:prstGeom prst="rect">
            <a:avLst/>
          </a:prstGeom>
        </p:spPr>
      </p:pic>
    </p:spTree>
    <p:extLst>
      <p:ext uri="{BB962C8B-B14F-4D97-AF65-F5344CB8AC3E}">
        <p14:creationId xmlns:p14="http://schemas.microsoft.com/office/powerpoint/2010/main" val="954466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585054"/>
          </a:xfrm>
        </p:spPr>
        <p:txBody>
          <a:bodyPr>
            <a:noAutofit/>
          </a:bodyPr>
          <a:lstStyle/>
          <a:p>
            <a:r>
              <a:rPr lang="en-US" sz="3200" dirty="0"/>
              <a:t>SEAGrid Desktop Client</a:t>
            </a:r>
            <a:br>
              <a:rPr lang="en-US" sz="3200" dirty="0"/>
            </a:br>
            <a:r>
              <a:rPr lang="en-US" sz="3200" dirty="0"/>
              <a:t>Storage Browser</a:t>
            </a:r>
          </a:p>
        </p:txBody>
      </p:sp>
      <p:pic>
        <p:nvPicPr>
          <p:cNvPr id="4" name="Content Placeholder 3" descr="Screen Shot 2016-04-21 at 8.50.00 PM.png"/>
          <p:cNvPicPr>
            <a:picLocks noGrp="1" noChangeAspect="1"/>
          </p:cNvPicPr>
          <p:nvPr>
            <p:ph idx="1"/>
          </p:nvPr>
        </p:nvPicPr>
        <p:blipFill>
          <a:blip r:embed="rId2">
            <a:extLst>
              <a:ext uri="{28A0092B-C50C-407E-A947-70E740481C1C}">
                <a14:useLocalDpi xmlns:a14="http://schemas.microsoft.com/office/drawing/2010/main" val="0"/>
              </a:ext>
            </a:extLst>
          </a:blip>
          <a:srcRect t="8071" b="8071"/>
          <a:stretch>
            <a:fillRect/>
          </a:stretch>
        </p:blipFill>
        <p:spPr/>
      </p:pic>
    </p:spTree>
    <p:extLst>
      <p:ext uri="{BB962C8B-B14F-4D97-AF65-F5344CB8AC3E}">
        <p14:creationId xmlns:p14="http://schemas.microsoft.com/office/powerpoint/2010/main" val="3442910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39994">
              <a:srgbClr val="5386AC"/>
            </a:gs>
            <a:gs pos="40034">
              <a:srgbClr val="5386AC"/>
            </a:gs>
            <a:gs pos="4000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7417" name="TextBox 28"/>
          <p:cNvSpPr txBox="1">
            <a:spLocks noChangeArrowheads="1"/>
          </p:cNvSpPr>
          <p:nvPr/>
        </p:nvSpPr>
        <p:spPr bwMode="auto">
          <a:xfrm>
            <a:off x="5309210" y="3054510"/>
            <a:ext cx="1524000" cy="830997"/>
          </a:xfrm>
          <a:prstGeom prst="rect">
            <a:avLst/>
          </a:prstGeom>
          <a:noFill/>
          <a:ln w="9525">
            <a:noFill/>
            <a:miter lim="800000"/>
            <a:headEnd/>
            <a:tailEnd/>
          </a:ln>
        </p:spPr>
        <p:txBody>
          <a:bodyPr wrap="square">
            <a:prstTxWarp prst="textNoShape">
              <a:avLst/>
            </a:prstTxWarp>
            <a:spAutoFit/>
          </a:bodyPr>
          <a:lstStyle/>
          <a:p>
            <a:pPr algn="ctr"/>
            <a:r>
              <a:rPr lang="en-US" sz="1600" b="1" dirty="0">
                <a:solidFill>
                  <a:srgbClr val="FFFF00"/>
                </a:solidFill>
              </a:rPr>
              <a:t>Discovery</a:t>
            </a:r>
          </a:p>
          <a:p>
            <a:pPr algn="ctr"/>
            <a:r>
              <a:rPr lang="en-US" sz="1600" b="1" dirty="0">
                <a:solidFill>
                  <a:srgbClr val="FFFF00"/>
                </a:solidFill>
              </a:rPr>
              <a:t>Collaboration</a:t>
            </a:r>
          </a:p>
          <a:p>
            <a:pPr algn="ctr"/>
            <a:r>
              <a:rPr lang="en-US" sz="1600" b="1" dirty="0">
                <a:solidFill>
                  <a:srgbClr val="FFFF00"/>
                </a:solidFill>
              </a:rPr>
              <a:t>Education</a:t>
            </a:r>
          </a:p>
        </p:txBody>
      </p:sp>
      <p:sp>
        <p:nvSpPr>
          <p:cNvPr id="47" name="Oval 46"/>
          <p:cNvSpPr/>
          <p:nvPr/>
        </p:nvSpPr>
        <p:spPr>
          <a:xfrm rot="454138">
            <a:off x="5118038" y="2649139"/>
            <a:ext cx="5064125" cy="2053139"/>
          </a:xfrm>
          <a:prstGeom prst="ellipse">
            <a:avLst/>
          </a:prstGeom>
          <a:solidFill>
            <a:schemeClr val="accent1">
              <a:lumMod val="40000"/>
              <a:lumOff val="60000"/>
              <a:alpha val="46000"/>
            </a:schemeClr>
          </a:solidFill>
          <a:ln w="41275" cap="flat" cmpd="sng" algn="ctr">
            <a:solidFill>
              <a:srgbClr val="F8F8F8"/>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ECE097"/>
              </a:solidFill>
            </a:endParaRPr>
          </a:p>
        </p:txBody>
      </p:sp>
      <p:sp>
        <p:nvSpPr>
          <p:cNvPr id="48" name="Oval 47"/>
          <p:cNvSpPr/>
          <p:nvPr/>
        </p:nvSpPr>
        <p:spPr>
          <a:xfrm rot="3245277">
            <a:off x="4654199" y="3486747"/>
            <a:ext cx="4330314" cy="1983594"/>
          </a:xfrm>
          <a:prstGeom prst="ellipse">
            <a:avLst/>
          </a:prstGeom>
          <a:noFill/>
          <a:ln w="25400" cap="flat" cmpd="sng" algn="ctr">
            <a:solidFill>
              <a:schemeClr val="bg1">
                <a:lumMod val="20000"/>
                <a:lumOff val="80000"/>
              </a:schemeClr>
            </a:solidFill>
            <a:prstDash val="sys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 name="Oval 48"/>
          <p:cNvSpPr/>
          <p:nvPr/>
        </p:nvSpPr>
        <p:spPr>
          <a:xfrm rot="18799724">
            <a:off x="3218775" y="3443288"/>
            <a:ext cx="4206847" cy="1993900"/>
          </a:xfrm>
          <a:prstGeom prst="ellipse">
            <a:avLst/>
          </a:prstGeom>
          <a:noFill/>
          <a:ln w="25400" cap="flat" cmpd="sng" algn="ctr">
            <a:solidFill>
              <a:schemeClr val="bg1">
                <a:lumMod val="20000"/>
                <a:lumOff val="80000"/>
              </a:schemeClr>
            </a:solidFill>
            <a:prstDash val="sys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0" name="Oval 49"/>
          <p:cNvSpPr/>
          <p:nvPr/>
        </p:nvSpPr>
        <p:spPr>
          <a:xfrm rot="20823864">
            <a:off x="2051071" y="2830979"/>
            <a:ext cx="4772025" cy="2102935"/>
          </a:xfrm>
          <a:prstGeom prst="ellipse">
            <a:avLst/>
          </a:prstGeom>
          <a:noFill/>
          <a:ln w="25400" cap="flat" cmpd="sng" algn="ctr">
            <a:solidFill>
              <a:schemeClr val="bg1">
                <a:lumMod val="20000"/>
                <a:lumOff val="80000"/>
              </a:schemeClr>
            </a:solidFill>
            <a:prstDash val="sys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p>
        </p:txBody>
      </p:sp>
      <p:sp>
        <p:nvSpPr>
          <p:cNvPr id="51" name="Oval 50"/>
          <p:cNvSpPr/>
          <p:nvPr/>
        </p:nvSpPr>
        <p:spPr>
          <a:xfrm rot="1637909">
            <a:off x="2688510" y="1643327"/>
            <a:ext cx="4365625" cy="2150817"/>
          </a:xfrm>
          <a:prstGeom prst="ellipse">
            <a:avLst/>
          </a:prstGeom>
          <a:noFill/>
          <a:ln w="25400" cap="flat" cmpd="sng" algn="ctr">
            <a:solidFill>
              <a:schemeClr val="bg1">
                <a:lumMod val="20000"/>
                <a:lumOff val="80000"/>
              </a:schemeClr>
            </a:solidFill>
            <a:prstDash val="sys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p>
        </p:txBody>
      </p:sp>
      <p:sp>
        <p:nvSpPr>
          <p:cNvPr id="52" name="Oval 51"/>
          <p:cNvSpPr/>
          <p:nvPr/>
        </p:nvSpPr>
        <p:spPr>
          <a:xfrm rot="20145915">
            <a:off x="4937858" y="1634955"/>
            <a:ext cx="4699000" cy="2166138"/>
          </a:xfrm>
          <a:prstGeom prst="ellipse">
            <a:avLst/>
          </a:prstGeom>
          <a:noFill/>
          <a:ln w="25400" cap="flat" cmpd="sng" algn="ctr">
            <a:solidFill>
              <a:schemeClr val="bg1">
                <a:lumMod val="20000"/>
                <a:lumOff val="80000"/>
              </a:schemeClr>
            </a:solidFill>
            <a:prstDash val="sys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Oval 52"/>
          <p:cNvSpPr/>
          <p:nvPr/>
        </p:nvSpPr>
        <p:spPr>
          <a:xfrm rot="16491414">
            <a:off x="4248549" y="1525993"/>
            <a:ext cx="3752134" cy="1916113"/>
          </a:xfrm>
          <a:prstGeom prst="ellipse">
            <a:avLst/>
          </a:prstGeom>
          <a:noFill/>
          <a:ln w="25400" cap="flat" cmpd="sng" algn="ctr">
            <a:solidFill>
              <a:schemeClr val="bg1">
                <a:lumMod val="20000"/>
                <a:lumOff val="80000"/>
              </a:schemeClr>
            </a:solidFill>
            <a:prstDash val="sys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 name="Rectangle 2"/>
          <p:cNvSpPr txBox="1">
            <a:spLocks noChangeArrowheads="1"/>
          </p:cNvSpPr>
          <p:nvPr/>
        </p:nvSpPr>
        <p:spPr bwMode="auto">
          <a:xfrm>
            <a:off x="2209800" y="-388374"/>
            <a:ext cx="7772400" cy="13789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defTabSz="914400" eaLnBrk="0" fontAlgn="base" hangingPunct="0">
              <a:spcBef>
                <a:spcPct val="0"/>
              </a:spcBef>
              <a:spcAft>
                <a:spcPct val="0"/>
              </a:spcAft>
              <a:defRPr/>
            </a:pPr>
            <a:r>
              <a:rPr lang="en-US" sz="3200" kern="0" dirty="0">
                <a:solidFill>
                  <a:srgbClr val="FFFF66"/>
                </a:solidFill>
                <a:latin typeface="+mj-lt"/>
                <a:ea typeface="+mj-ea"/>
                <a:cs typeface="+mj-cs"/>
              </a:rPr>
              <a:t>NSF CIF21 Major Areas</a:t>
            </a:r>
          </a:p>
        </p:txBody>
      </p:sp>
      <p:sp>
        <p:nvSpPr>
          <p:cNvPr id="17412" name="TextBox 10"/>
          <p:cNvSpPr txBox="1">
            <a:spLocks noChangeArrowheads="1"/>
          </p:cNvSpPr>
          <p:nvPr/>
        </p:nvSpPr>
        <p:spPr bwMode="auto">
          <a:xfrm>
            <a:off x="5537811" y="1066919"/>
            <a:ext cx="1865313" cy="1200329"/>
          </a:xfrm>
          <a:prstGeom prst="rect">
            <a:avLst/>
          </a:prstGeom>
          <a:noFill/>
          <a:ln w="19050">
            <a:noFill/>
            <a:prstDash val="dash"/>
            <a:round/>
            <a:headEnd/>
            <a:tailEnd/>
          </a:ln>
        </p:spPr>
        <p:txBody>
          <a:bodyPr wrap="square">
            <a:prstTxWarp prst="textNoShape">
              <a:avLst/>
            </a:prstTxWarp>
            <a:spAutoFit/>
          </a:bodyPr>
          <a:lstStyle/>
          <a:p>
            <a:r>
              <a:rPr lang="en-US" dirty="0"/>
              <a:t>Organizations</a:t>
            </a:r>
          </a:p>
          <a:p>
            <a:r>
              <a:rPr lang="en-US" sz="900" dirty="0"/>
              <a:t>   </a:t>
            </a:r>
            <a:r>
              <a:rPr lang="en-US" sz="900" b="1" dirty="0"/>
              <a:t>Universities, schools</a:t>
            </a:r>
          </a:p>
          <a:p>
            <a:r>
              <a:rPr lang="en-US" sz="900" b="1" dirty="0"/>
              <a:t>   Government labs, agencies</a:t>
            </a:r>
          </a:p>
          <a:p>
            <a:r>
              <a:rPr lang="en-US" sz="900" b="1" dirty="0"/>
              <a:t>   Research and Medical Centers</a:t>
            </a:r>
          </a:p>
          <a:p>
            <a:r>
              <a:rPr lang="en-US" sz="900" b="1" dirty="0"/>
              <a:t>   Libraries, Museums</a:t>
            </a:r>
          </a:p>
          <a:p>
            <a:r>
              <a:rPr lang="en-US" sz="900" b="1" dirty="0"/>
              <a:t>   Virtual Organizations</a:t>
            </a:r>
          </a:p>
          <a:p>
            <a:r>
              <a:rPr lang="en-US" sz="900" b="1" dirty="0"/>
              <a:t>   Communities</a:t>
            </a:r>
          </a:p>
        </p:txBody>
      </p:sp>
      <p:sp>
        <p:nvSpPr>
          <p:cNvPr id="17411" name="TextBox 9"/>
          <p:cNvSpPr txBox="1">
            <a:spLocks noChangeArrowheads="1"/>
          </p:cNvSpPr>
          <p:nvPr/>
        </p:nvSpPr>
        <p:spPr bwMode="auto">
          <a:xfrm>
            <a:off x="2947010" y="1628834"/>
            <a:ext cx="2222500" cy="1061829"/>
          </a:xfrm>
          <a:prstGeom prst="rect">
            <a:avLst/>
          </a:prstGeom>
          <a:noFill/>
          <a:ln w="19050">
            <a:noFill/>
            <a:prstDash val="dash"/>
            <a:round/>
            <a:headEnd/>
            <a:tailEnd/>
          </a:ln>
        </p:spPr>
        <p:txBody>
          <a:bodyPr wrap="square">
            <a:prstTxWarp prst="textNoShape">
              <a:avLst/>
            </a:prstTxWarp>
            <a:spAutoFit/>
          </a:bodyPr>
          <a:lstStyle/>
          <a:p>
            <a:r>
              <a:rPr lang="en-US" dirty="0"/>
              <a:t>Expertise</a:t>
            </a:r>
          </a:p>
          <a:p>
            <a:r>
              <a:rPr lang="en-US" sz="900" dirty="0"/>
              <a:t>   </a:t>
            </a:r>
            <a:r>
              <a:rPr lang="en-US" sz="900" b="1" dirty="0"/>
              <a:t>Research and Scholarship</a:t>
            </a:r>
          </a:p>
          <a:p>
            <a:r>
              <a:rPr lang="en-US" sz="900" b="1" dirty="0"/>
              <a:t>   Education</a:t>
            </a:r>
          </a:p>
          <a:p>
            <a:r>
              <a:rPr lang="en-US" sz="900" b="1" dirty="0"/>
              <a:t>   Learning and Workforce Development</a:t>
            </a:r>
          </a:p>
          <a:p>
            <a:r>
              <a:rPr lang="en-US" sz="900" b="1" dirty="0"/>
              <a:t>   Interoperability and operations</a:t>
            </a:r>
          </a:p>
          <a:p>
            <a:r>
              <a:rPr lang="en-US" sz="900" b="1" dirty="0"/>
              <a:t>   Cyberscience</a:t>
            </a:r>
          </a:p>
        </p:txBody>
      </p:sp>
      <p:sp>
        <p:nvSpPr>
          <p:cNvPr id="17413" name="TextBox 11"/>
          <p:cNvSpPr txBox="1">
            <a:spLocks noChangeArrowheads="1"/>
          </p:cNvSpPr>
          <p:nvPr/>
        </p:nvSpPr>
        <p:spPr bwMode="auto">
          <a:xfrm>
            <a:off x="6324600" y="4724401"/>
            <a:ext cx="2370138" cy="938719"/>
          </a:xfrm>
          <a:prstGeom prst="rect">
            <a:avLst/>
          </a:prstGeom>
          <a:noFill/>
          <a:ln w="19050">
            <a:noFill/>
            <a:prstDash val="dash"/>
            <a:round/>
            <a:headEnd/>
            <a:tailEnd/>
          </a:ln>
        </p:spPr>
        <p:txBody>
          <a:bodyPr wrap="square">
            <a:prstTxWarp prst="textNoShape">
              <a:avLst/>
            </a:prstTxWarp>
            <a:spAutoFit/>
          </a:bodyPr>
          <a:lstStyle/>
          <a:p>
            <a:r>
              <a:rPr lang="en-US" dirty="0"/>
              <a:t>Networking</a:t>
            </a:r>
          </a:p>
          <a:p>
            <a:r>
              <a:rPr lang="en-US" sz="1000" dirty="0"/>
              <a:t> </a:t>
            </a:r>
            <a:r>
              <a:rPr lang="en-US" sz="900" dirty="0"/>
              <a:t>  </a:t>
            </a:r>
            <a:r>
              <a:rPr lang="en-US" sz="900" b="1" dirty="0"/>
              <a:t>Campus, national, international networks</a:t>
            </a:r>
          </a:p>
          <a:p>
            <a:r>
              <a:rPr lang="en-US" sz="900" b="1" dirty="0"/>
              <a:t>   Research and experimental networks</a:t>
            </a:r>
          </a:p>
          <a:p>
            <a:r>
              <a:rPr lang="en-US" sz="900" b="1" dirty="0"/>
              <a:t>   End-to-end throughput </a:t>
            </a:r>
          </a:p>
          <a:p>
            <a:r>
              <a:rPr lang="en-US" sz="900" b="1" dirty="0"/>
              <a:t>   </a:t>
            </a:r>
            <a:r>
              <a:rPr lang="en-US" sz="900" b="1" dirty="0" err="1"/>
              <a:t>Cybersecurity</a:t>
            </a:r>
            <a:endParaRPr lang="en-US" sz="900" b="1" dirty="0"/>
          </a:p>
        </p:txBody>
      </p:sp>
      <p:sp>
        <p:nvSpPr>
          <p:cNvPr id="17414" name="TextBox 12"/>
          <p:cNvSpPr txBox="1">
            <a:spLocks noChangeArrowheads="1"/>
          </p:cNvSpPr>
          <p:nvPr/>
        </p:nvSpPr>
        <p:spPr bwMode="auto">
          <a:xfrm>
            <a:off x="2489810" y="3610033"/>
            <a:ext cx="2362200" cy="1338828"/>
          </a:xfrm>
          <a:prstGeom prst="rect">
            <a:avLst/>
          </a:prstGeom>
          <a:noFill/>
          <a:ln w="19050">
            <a:noFill/>
            <a:prstDash val="dash"/>
            <a:round/>
            <a:headEnd/>
            <a:tailEnd/>
          </a:ln>
        </p:spPr>
        <p:txBody>
          <a:bodyPr wrap="square">
            <a:prstTxWarp prst="textNoShape">
              <a:avLst/>
            </a:prstTxWarp>
            <a:spAutoFit/>
          </a:bodyPr>
          <a:lstStyle/>
          <a:p>
            <a:r>
              <a:rPr lang="en-US" dirty="0"/>
              <a:t>Computational Resources</a:t>
            </a:r>
          </a:p>
          <a:p>
            <a:r>
              <a:rPr lang="en-US" sz="900" dirty="0"/>
              <a:t>   </a:t>
            </a:r>
            <a:r>
              <a:rPr lang="en-US" sz="900" b="1" dirty="0"/>
              <a:t>Supercomputers</a:t>
            </a:r>
          </a:p>
          <a:p>
            <a:r>
              <a:rPr lang="en-US" sz="900" b="1" dirty="0"/>
              <a:t>   Clouds, Grids, Clusters</a:t>
            </a:r>
          </a:p>
          <a:p>
            <a:r>
              <a:rPr lang="en-US" sz="900" b="1" dirty="0"/>
              <a:t>   Visualization</a:t>
            </a:r>
          </a:p>
          <a:p>
            <a:r>
              <a:rPr lang="en-US" sz="900" b="1" dirty="0"/>
              <a:t>   Compute services</a:t>
            </a:r>
          </a:p>
          <a:p>
            <a:r>
              <a:rPr lang="en-US" sz="900" b="1" dirty="0"/>
              <a:t>   Data Centers</a:t>
            </a:r>
          </a:p>
        </p:txBody>
      </p:sp>
      <p:sp>
        <p:nvSpPr>
          <p:cNvPr id="17415" name="TextBox 13"/>
          <p:cNvSpPr txBox="1">
            <a:spLocks noChangeArrowheads="1"/>
          </p:cNvSpPr>
          <p:nvPr/>
        </p:nvSpPr>
        <p:spPr bwMode="auto">
          <a:xfrm>
            <a:off x="8281010" y="3359309"/>
            <a:ext cx="1962150" cy="1077218"/>
          </a:xfrm>
          <a:prstGeom prst="rect">
            <a:avLst/>
          </a:prstGeom>
          <a:noFill/>
          <a:ln w="25400" cap="flat" cmpd="sng" algn="ctr">
            <a:noFill/>
            <a:prstDash val="sysDash"/>
            <a:round/>
            <a:headEnd type="none" w="med" len="med"/>
            <a:tailEnd type="none" w="med" len="med"/>
          </a:ln>
        </p:spPr>
        <p:txBody>
          <a:bodyPr wrap="square">
            <a:prstTxWarp prst="textNoShape">
              <a:avLst/>
            </a:prstTxWarp>
            <a:spAutoFit/>
          </a:bodyPr>
          <a:lstStyle/>
          <a:p>
            <a:r>
              <a:rPr lang="en-US" dirty="0"/>
              <a:t>Data</a:t>
            </a:r>
          </a:p>
          <a:p>
            <a:r>
              <a:rPr lang="en-US" sz="1000" dirty="0"/>
              <a:t>  </a:t>
            </a:r>
            <a:r>
              <a:rPr lang="en-US" sz="900" dirty="0"/>
              <a:t> </a:t>
            </a:r>
            <a:r>
              <a:rPr lang="en-US" sz="900" b="1" dirty="0"/>
              <a:t>Databases, Data repositories</a:t>
            </a:r>
          </a:p>
          <a:p>
            <a:r>
              <a:rPr lang="en-US" sz="900" b="1" dirty="0"/>
              <a:t>   Collections and Libraries</a:t>
            </a:r>
          </a:p>
          <a:p>
            <a:r>
              <a:rPr lang="en-US" sz="900" b="1" dirty="0"/>
              <a:t>   Data Access; storage, navigation</a:t>
            </a:r>
          </a:p>
          <a:p>
            <a:r>
              <a:rPr lang="en-US" sz="900" b="1" dirty="0"/>
              <a:t>       management, mining tools,</a:t>
            </a:r>
          </a:p>
          <a:p>
            <a:r>
              <a:rPr lang="en-US" sz="900" b="1" dirty="0"/>
              <a:t>       curation, privacy</a:t>
            </a:r>
          </a:p>
        </p:txBody>
      </p:sp>
      <p:sp>
        <p:nvSpPr>
          <p:cNvPr id="17416" name="TextBox 14"/>
          <p:cNvSpPr txBox="1">
            <a:spLocks noChangeArrowheads="1"/>
          </p:cNvSpPr>
          <p:nvPr/>
        </p:nvSpPr>
        <p:spPr bwMode="auto">
          <a:xfrm>
            <a:off x="7519010" y="1625554"/>
            <a:ext cx="2362200" cy="1077218"/>
          </a:xfrm>
          <a:prstGeom prst="rect">
            <a:avLst/>
          </a:prstGeom>
          <a:noFill/>
          <a:ln w="19050">
            <a:noFill/>
            <a:prstDash val="dash"/>
            <a:round/>
            <a:headEnd/>
            <a:tailEnd/>
          </a:ln>
        </p:spPr>
        <p:txBody>
          <a:bodyPr wrap="square">
            <a:prstTxWarp prst="textNoShape">
              <a:avLst/>
            </a:prstTxWarp>
            <a:spAutoFit/>
          </a:bodyPr>
          <a:lstStyle/>
          <a:p>
            <a:r>
              <a:rPr lang="en-US" dirty="0"/>
              <a:t>Scientific Instruments</a:t>
            </a:r>
          </a:p>
          <a:p>
            <a:r>
              <a:rPr lang="en-US" sz="1000" dirty="0"/>
              <a:t>   </a:t>
            </a:r>
            <a:r>
              <a:rPr lang="en-US" sz="900" b="1" dirty="0"/>
              <a:t>Large Facilities, MREFCs, telescopes</a:t>
            </a:r>
          </a:p>
          <a:p>
            <a:r>
              <a:rPr lang="en-US" sz="900" b="1" dirty="0"/>
              <a:t>    Colliders, shake Tables</a:t>
            </a:r>
          </a:p>
          <a:p>
            <a:r>
              <a:rPr lang="en-US" sz="900" b="1" dirty="0"/>
              <a:t>    Sensor Arrays</a:t>
            </a:r>
          </a:p>
          <a:p>
            <a:r>
              <a:rPr lang="en-US" sz="900" b="1" dirty="0"/>
              <a:t>       - Ocean, environment, weather,</a:t>
            </a:r>
          </a:p>
          <a:p>
            <a:r>
              <a:rPr lang="en-US" sz="900" b="1" dirty="0"/>
              <a:t>          buildings, climate. etc</a:t>
            </a:r>
          </a:p>
        </p:txBody>
      </p:sp>
      <p:sp>
        <p:nvSpPr>
          <p:cNvPr id="17418" name="TextBox 11"/>
          <p:cNvSpPr txBox="1">
            <a:spLocks noChangeArrowheads="1"/>
          </p:cNvSpPr>
          <p:nvPr/>
        </p:nvSpPr>
        <p:spPr bwMode="auto">
          <a:xfrm>
            <a:off x="4038600" y="5029201"/>
            <a:ext cx="2071688" cy="938719"/>
          </a:xfrm>
          <a:prstGeom prst="rect">
            <a:avLst/>
          </a:prstGeom>
          <a:noFill/>
          <a:ln w="19050">
            <a:noFill/>
            <a:prstDash val="dash"/>
            <a:round/>
            <a:headEnd/>
            <a:tailEnd/>
          </a:ln>
        </p:spPr>
        <p:txBody>
          <a:bodyPr wrap="square">
            <a:prstTxWarp prst="textNoShape">
              <a:avLst/>
            </a:prstTxWarp>
            <a:spAutoFit/>
          </a:bodyPr>
          <a:lstStyle/>
          <a:p>
            <a:r>
              <a:rPr lang="en-US" dirty="0"/>
              <a:t>Software</a:t>
            </a:r>
          </a:p>
          <a:p>
            <a:r>
              <a:rPr lang="en-US" sz="1000" dirty="0"/>
              <a:t> </a:t>
            </a:r>
            <a:r>
              <a:rPr lang="en-US" sz="900" dirty="0"/>
              <a:t>  </a:t>
            </a:r>
            <a:r>
              <a:rPr lang="en-US" sz="900" b="1" dirty="0"/>
              <a:t>Applications, middleware</a:t>
            </a:r>
          </a:p>
          <a:p>
            <a:r>
              <a:rPr lang="en-US" sz="900" b="1" dirty="0"/>
              <a:t>   Software development and support</a:t>
            </a:r>
          </a:p>
          <a:p>
            <a:r>
              <a:rPr lang="en-US" sz="900" b="1" dirty="0" err="1"/>
              <a:t>Cybersecurity</a:t>
            </a:r>
            <a:r>
              <a:rPr lang="en-US" sz="900" b="1" dirty="0"/>
              <a:t>:  access,</a:t>
            </a:r>
          </a:p>
          <a:p>
            <a:r>
              <a:rPr lang="en-US" sz="900" b="1" dirty="0"/>
              <a:t>     authorization, authentication</a:t>
            </a:r>
          </a:p>
        </p:txBody>
      </p:sp>
      <p:sp>
        <p:nvSpPr>
          <p:cNvPr id="2" name="TextBox 1"/>
          <p:cNvSpPr txBox="1"/>
          <p:nvPr/>
        </p:nvSpPr>
        <p:spPr>
          <a:xfrm>
            <a:off x="1524000" y="5029201"/>
            <a:ext cx="3810000" cy="1384995"/>
          </a:xfrm>
          <a:prstGeom prst="rect">
            <a:avLst/>
          </a:prstGeom>
          <a:noFill/>
        </p:spPr>
        <p:txBody>
          <a:bodyPr wrap="square" rtlCol="0">
            <a:spAutoFit/>
          </a:bodyPr>
          <a:lstStyle/>
          <a:p>
            <a:r>
              <a:rPr lang="en-US" sz="2800" dirty="0"/>
              <a:t>Advanced Computational Infrastructure</a:t>
            </a:r>
          </a:p>
        </p:txBody>
      </p:sp>
      <p:sp>
        <p:nvSpPr>
          <p:cNvPr id="20" name="TextBox 19"/>
          <p:cNvSpPr txBox="1"/>
          <p:nvPr/>
        </p:nvSpPr>
        <p:spPr>
          <a:xfrm>
            <a:off x="8305800" y="4800601"/>
            <a:ext cx="3810000" cy="1384995"/>
          </a:xfrm>
          <a:prstGeom prst="rect">
            <a:avLst/>
          </a:prstGeom>
          <a:noFill/>
        </p:spPr>
        <p:txBody>
          <a:bodyPr wrap="square" rtlCol="0">
            <a:spAutoFit/>
          </a:bodyPr>
          <a:lstStyle/>
          <a:p>
            <a:r>
              <a:rPr lang="en-US" sz="2800" dirty="0"/>
              <a:t>        Data</a:t>
            </a:r>
          </a:p>
          <a:p>
            <a:r>
              <a:rPr lang="en-US" sz="2800" dirty="0"/>
              <a:t>Infrastructure</a:t>
            </a:r>
          </a:p>
          <a:p>
            <a:r>
              <a:rPr lang="en-US" sz="2800" dirty="0"/>
              <a:t>     Program</a:t>
            </a:r>
          </a:p>
        </p:txBody>
      </p:sp>
    </p:spTree>
    <p:extLst>
      <p:ext uri="{BB962C8B-B14F-4D97-AF65-F5344CB8AC3E}">
        <p14:creationId xmlns:p14="http://schemas.microsoft.com/office/powerpoint/2010/main" val="3381767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s://www.xsede.org/documents/1477968/0/IMG_2970_small+%282%29.jpg/46789604-5bef-4bff-9987-a24bd2bb8818?t=1501609892736">
            <a:extLst>
              <a:ext uri="{FF2B5EF4-FFF2-40B4-BE49-F238E27FC236}">
                <a16:creationId xmlns:a16="http://schemas.microsoft.com/office/drawing/2014/main" id="{25C9D568-25AD-674C-935E-B6D560EA331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2350"/>
                    </a14:imgEffect>
                    <a14:imgEffect>
                      <a14:saturation sat="47000"/>
                    </a14:imgEffect>
                  </a14:imgLayer>
                </a14:imgProps>
              </a:ext>
              <a:ext uri="{28A0092B-C50C-407E-A947-70E740481C1C}">
                <a14:useLocalDpi xmlns:a14="http://schemas.microsoft.com/office/drawing/2010/main" val="0"/>
              </a:ext>
            </a:extLst>
          </a:blip>
          <a:srcRect/>
          <a:stretch>
            <a:fillRect/>
          </a:stretch>
        </p:blipFill>
        <p:spPr bwMode="auto">
          <a:xfrm>
            <a:off x="1207879" y="1250496"/>
            <a:ext cx="9256775" cy="5181951"/>
          </a:xfrm>
          <a:prstGeom prst="rect">
            <a:avLst/>
          </a:prstGeom>
          <a:effectLst>
            <a:glow rad="127000">
              <a:schemeClr val="bg1"/>
            </a:glo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5D328B9-6A49-5446-8B9F-A6B32E102150}"/>
              </a:ext>
            </a:extLst>
          </p:cNvPr>
          <p:cNvSpPr>
            <a:spLocks noGrp="1"/>
          </p:cNvSpPr>
          <p:nvPr>
            <p:ph type="title"/>
          </p:nvPr>
        </p:nvSpPr>
        <p:spPr/>
        <p:txBody>
          <a:bodyPr/>
          <a:lstStyle/>
          <a:p>
            <a:r>
              <a:rPr lang="en-US" dirty="0"/>
              <a:t>Current XSEDE Resources</a:t>
            </a:r>
          </a:p>
        </p:txBody>
      </p:sp>
      <p:graphicFrame>
        <p:nvGraphicFramePr>
          <p:cNvPr id="7" name="Content Placeholder 6">
            <a:extLst>
              <a:ext uri="{FF2B5EF4-FFF2-40B4-BE49-F238E27FC236}">
                <a16:creationId xmlns:a16="http://schemas.microsoft.com/office/drawing/2014/main" id="{E2AB5594-B262-3C4B-B8BA-6D3DD46AE418}"/>
              </a:ext>
            </a:extLst>
          </p:cNvPr>
          <p:cNvGraphicFramePr>
            <a:graphicFrameLocks noGrp="1"/>
          </p:cNvGraphicFramePr>
          <p:nvPr>
            <p:ph idx="1"/>
            <p:extLst>
              <p:ext uri="{D42A27DB-BD31-4B8C-83A1-F6EECF244321}">
                <p14:modId xmlns:p14="http://schemas.microsoft.com/office/powerpoint/2010/main" val="34361618"/>
              </p:ext>
            </p:extLst>
          </p:nvPr>
        </p:nvGraphicFramePr>
        <p:xfrm>
          <a:off x="1207878" y="1448519"/>
          <a:ext cx="9256776" cy="4785903"/>
        </p:xfrm>
        <a:graphic>
          <a:graphicData uri="http://schemas.openxmlformats.org/drawingml/2006/table">
            <a:tbl>
              <a:tblPr>
                <a:tableStyleId>{5C22544A-7EE6-4342-B048-85BDC9FD1C3A}</a:tableStyleId>
              </a:tblPr>
              <a:tblGrid>
                <a:gridCol w="3085592">
                  <a:extLst>
                    <a:ext uri="{9D8B030D-6E8A-4147-A177-3AD203B41FA5}">
                      <a16:colId xmlns:a16="http://schemas.microsoft.com/office/drawing/2014/main" val="3967261202"/>
                    </a:ext>
                  </a:extLst>
                </a:gridCol>
                <a:gridCol w="3085592">
                  <a:extLst>
                    <a:ext uri="{9D8B030D-6E8A-4147-A177-3AD203B41FA5}">
                      <a16:colId xmlns:a16="http://schemas.microsoft.com/office/drawing/2014/main" val="4179930825"/>
                    </a:ext>
                  </a:extLst>
                </a:gridCol>
                <a:gridCol w="3085592">
                  <a:extLst>
                    <a:ext uri="{9D8B030D-6E8A-4147-A177-3AD203B41FA5}">
                      <a16:colId xmlns:a16="http://schemas.microsoft.com/office/drawing/2014/main" val="1075961994"/>
                    </a:ext>
                  </a:extLst>
                </a:gridCol>
              </a:tblGrid>
              <a:tr h="150780">
                <a:tc>
                  <a:txBody>
                    <a:bodyPr/>
                    <a:lstStyle/>
                    <a:p>
                      <a:pPr algn="l" fontAlgn="b"/>
                      <a:r>
                        <a:rPr lang="en-US" sz="1200" b="1" u="none" strike="noStrike">
                          <a:solidFill>
                            <a:schemeClr val="tx1"/>
                          </a:solidFill>
                          <a:effectLst/>
                        </a:rPr>
                        <a:t>Resource</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dirty="0">
                          <a:solidFill>
                            <a:schemeClr val="tx1"/>
                          </a:solidFill>
                          <a:effectLst/>
                        </a:rPr>
                        <a:t>Organization</a:t>
                      </a:r>
                      <a:endParaRPr lang="en-US" sz="1200" b="1" i="0" u="none" strike="noStrike" dirty="0">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Type</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extLst>
                  <a:ext uri="{0D108BD9-81ED-4DB2-BD59-A6C34878D82A}">
                    <a16:rowId xmlns:a16="http://schemas.microsoft.com/office/drawing/2014/main" val="3294310424"/>
                  </a:ext>
                </a:extLst>
              </a:tr>
              <a:tr h="447307">
                <a:tc>
                  <a:txBody>
                    <a:bodyPr/>
                    <a:lstStyle/>
                    <a:p>
                      <a:pPr algn="l" fontAlgn="b"/>
                      <a:r>
                        <a:rPr lang="en-US" sz="1200" b="1" u="none" strike="noStrike" dirty="0">
                          <a:solidFill>
                            <a:schemeClr val="tx1"/>
                          </a:solidFill>
                          <a:effectLst/>
                        </a:rPr>
                        <a:t>HP/NVIDIA Interactive Visualization and Data Analytics System (Maverick)</a:t>
                      </a:r>
                      <a:endParaRPr lang="en-US" sz="1200" b="1" i="0" u="none" strike="noStrike" dirty="0">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TACC</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vis</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extLst>
                  <a:ext uri="{0D108BD9-81ED-4DB2-BD59-A6C34878D82A}">
                    <a16:rowId xmlns:a16="http://schemas.microsoft.com/office/drawing/2014/main" val="565934330"/>
                  </a:ext>
                </a:extLst>
              </a:tr>
              <a:tr h="150780">
                <a:tc>
                  <a:txBody>
                    <a:bodyPr/>
                    <a:lstStyle/>
                    <a:p>
                      <a:pPr algn="l" fontAlgn="b"/>
                      <a:r>
                        <a:rPr lang="en-US" sz="1200" b="1" u="none" strike="noStrike">
                          <a:solidFill>
                            <a:schemeClr val="tx1"/>
                          </a:solidFill>
                          <a:effectLst/>
                        </a:rPr>
                        <a:t>IU/TACC (Jetstream)</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Indiana U</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compute</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extLst>
                  <a:ext uri="{0D108BD9-81ED-4DB2-BD59-A6C34878D82A}">
                    <a16:rowId xmlns:a16="http://schemas.microsoft.com/office/drawing/2014/main" val="3047719034"/>
                  </a:ext>
                </a:extLst>
              </a:tr>
              <a:tr h="195824">
                <a:tc>
                  <a:txBody>
                    <a:bodyPr/>
                    <a:lstStyle/>
                    <a:p>
                      <a:pPr algn="l" fontAlgn="b"/>
                      <a:r>
                        <a:rPr lang="en-US" sz="1200" b="1" u="none" strike="noStrike">
                          <a:solidFill>
                            <a:schemeClr val="tx1"/>
                          </a:solidFill>
                          <a:effectLst/>
                        </a:rPr>
                        <a:t>IU/TACC Storage (Jetstream Storage)</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UT Austin</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storage</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extLst>
                  <a:ext uri="{0D108BD9-81ED-4DB2-BD59-A6C34878D82A}">
                    <a16:rowId xmlns:a16="http://schemas.microsoft.com/office/drawing/2014/main" val="2215009142"/>
                  </a:ext>
                </a:extLst>
              </a:tr>
              <a:tr h="150780">
                <a:tc>
                  <a:txBody>
                    <a:bodyPr/>
                    <a:lstStyle/>
                    <a:p>
                      <a:pPr algn="l" fontAlgn="b"/>
                      <a:r>
                        <a:rPr lang="en-US" sz="1200" b="1" u="none" strike="noStrike">
                          <a:solidFill>
                            <a:schemeClr val="tx1"/>
                          </a:solidFill>
                          <a:effectLst/>
                        </a:rPr>
                        <a:t>LSU Cluster (superMIC)</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LSU CCT</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compute</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extLst>
                  <a:ext uri="{0D108BD9-81ED-4DB2-BD59-A6C34878D82A}">
                    <a16:rowId xmlns:a16="http://schemas.microsoft.com/office/drawing/2014/main" val="2385030442"/>
                  </a:ext>
                </a:extLst>
              </a:tr>
              <a:tr h="150780">
                <a:tc>
                  <a:txBody>
                    <a:bodyPr/>
                    <a:lstStyle/>
                    <a:p>
                      <a:pPr algn="l" fontAlgn="b"/>
                      <a:r>
                        <a:rPr lang="en-US" sz="1200" b="1" u="none" strike="noStrike">
                          <a:solidFill>
                            <a:schemeClr val="tx1"/>
                          </a:solidFill>
                          <a:effectLst/>
                        </a:rPr>
                        <a:t>Open Science Grid (OSG)</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OSG</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compute</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extLst>
                  <a:ext uri="{0D108BD9-81ED-4DB2-BD59-A6C34878D82A}">
                    <a16:rowId xmlns:a16="http://schemas.microsoft.com/office/drawing/2014/main" val="3930547309"/>
                  </a:ext>
                </a:extLst>
              </a:tr>
              <a:tr h="195824">
                <a:tc>
                  <a:txBody>
                    <a:bodyPr/>
                    <a:lstStyle/>
                    <a:p>
                      <a:pPr algn="l" fontAlgn="b"/>
                      <a:r>
                        <a:rPr lang="en-US" sz="1200" b="1" u="none" strike="noStrike" dirty="0">
                          <a:solidFill>
                            <a:schemeClr val="tx1"/>
                          </a:solidFill>
                          <a:effectLst/>
                        </a:rPr>
                        <a:t>PSC Bridges GPU (Bridges2 GPU)</a:t>
                      </a:r>
                      <a:endParaRPr lang="en-US" sz="1200" b="1" i="0" u="none" strike="noStrike" dirty="0">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PSC</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compute</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extLst>
                  <a:ext uri="{0D108BD9-81ED-4DB2-BD59-A6C34878D82A}">
                    <a16:rowId xmlns:a16="http://schemas.microsoft.com/office/drawing/2014/main" val="2922526214"/>
                  </a:ext>
                </a:extLst>
              </a:tr>
              <a:tr h="299044">
                <a:tc>
                  <a:txBody>
                    <a:bodyPr/>
                    <a:lstStyle/>
                    <a:p>
                      <a:pPr algn="l" fontAlgn="b"/>
                      <a:r>
                        <a:rPr lang="en-US" sz="1200" b="1" u="none" strike="noStrike" dirty="0">
                          <a:solidFill>
                            <a:schemeClr val="tx1"/>
                          </a:solidFill>
                          <a:effectLst/>
                        </a:rPr>
                        <a:t>PSC Large Memory Nodes (Bridges2 Large)</a:t>
                      </a:r>
                      <a:endParaRPr lang="en-US" sz="1200" b="1" i="0" u="none" strike="noStrike" dirty="0">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PSC</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compute</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extLst>
                  <a:ext uri="{0D108BD9-81ED-4DB2-BD59-A6C34878D82A}">
                    <a16:rowId xmlns:a16="http://schemas.microsoft.com/office/drawing/2014/main" val="225772747"/>
                  </a:ext>
                </a:extLst>
              </a:tr>
              <a:tr h="150780">
                <a:tc>
                  <a:txBody>
                    <a:bodyPr/>
                    <a:lstStyle/>
                    <a:p>
                      <a:pPr algn="l" fontAlgn="b"/>
                      <a:r>
                        <a:rPr lang="en-US" sz="1200" b="1" u="none" strike="noStrike" dirty="0">
                          <a:solidFill>
                            <a:schemeClr val="tx1"/>
                          </a:solidFill>
                          <a:effectLst/>
                        </a:rPr>
                        <a:t>PSC Regular Memory (Bridges2)</a:t>
                      </a:r>
                      <a:endParaRPr lang="en-US" sz="1200" b="1" i="0" u="none" strike="noStrike" dirty="0">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dirty="0">
                          <a:solidFill>
                            <a:schemeClr val="tx1"/>
                          </a:solidFill>
                          <a:effectLst/>
                        </a:rPr>
                        <a:t>PSC</a:t>
                      </a:r>
                      <a:endParaRPr lang="en-US" sz="1200" b="1" i="0" u="none" strike="noStrike" dirty="0">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compute</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extLst>
                  <a:ext uri="{0D108BD9-81ED-4DB2-BD59-A6C34878D82A}">
                    <a16:rowId xmlns:a16="http://schemas.microsoft.com/office/drawing/2014/main" val="3656410101"/>
                  </a:ext>
                </a:extLst>
              </a:tr>
              <a:tr h="150780">
                <a:tc>
                  <a:txBody>
                    <a:bodyPr/>
                    <a:lstStyle/>
                    <a:p>
                      <a:pPr algn="l" fontAlgn="b"/>
                      <a:r>
                        <a:rPr lang="en-US" sz="1200" b="1" u="none" strike="noStrike" dirty="0">
                          <a:solidFill>
                            <a:schemeClr val="tx1"/>
                          </a:solidFill>
                          <a:effectLst/>
                        </a:rPr>
                        <a:t>PSC Storage (Bridges Pylon)</a:t>
                      </a:r>
                      <a:endParaRPr lang="en-US" sz="1200" b="1" i="0" u="none" strike="noStrike" dirty="0">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PSC</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storage</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extLst>
                  <a:ext uri="{0D108BD9-81ED-4DB2-BD59-A6C34878D82A}">
                    <a16:rowId xmlns:a16="http://schemas.microsoft.com/office/drawing/2014/main" val="3155555465"/>
                  </a:ext>
                </a:extLst>
              </a:tr>
              <a:tr h="299044">
                <a:tc>
                  <a:txBody>
                    <a:bodyPr/>
                    <a:lstStyle/>
                    <a:p>
                      <a:pPr algn="l" fontAlgn="b"/>
                      <a:r>
                        <a:rPr lang="en-US" sz="1200" b="1" u="none" strike="noStrike" dirty="0">
                          <a:solidFill>
                            <a:schemeClr val="tx1"/>
                          </a:solidFill>
                          <a:effectLst/>
                        </a:rPr>
                        <a:t>SDSC Comet GPU Nodes (Expanse GPU)</a:t>
                      </a:r>
                      <a:endParaRPr lang="en-US" sz="1200" b="1" i="0" u="none" strike="noStrike" dirty="0">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dirty="0">
                          <a:solidFill>
                            <a:schemeClr val="tx1"/>
                          </a:solidFill>
                          <a:effectLst/>
                        </a:rPr>
                        <a:t>SDSC</a:t>
                      </a:r>
                      <a:endParaRPr lang="en-US" sz="1200" b="1" i="0" u="none" strike="noStrike" dirty="0">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compute</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extLst>
                  <a:ext uri="{0D108BD9-81ED-4DB2-BD59-A6C34878D82A}">
                    <a16:rowId xmlns:a16="http://schemas.microsoft.com/office/drawing/2014/main" val="1157535559"/>
                  </a:ext>
                </a:extLst>
              </a:tr>
              <a:tr h="299044">
                <a:tc>
                  <a:txBody>
                    <a:bodyPr/>
                    <a:lstStyle/>
                    <a:p>
                      <a:pPr algn="l" fontAlgn="b"/>
                      <a:r>
                        <a:rPr lang="en-US" sz="1200" b="1" u="none" strike="noStrike" dirty="0">
                          <a:solidFill>
                            <a:schemeClr val="tx1"/>
                          </a:solidFill>
                          <a:effectLst/>
                        </a:rPr>
                        <a:t>SDSC Dell Cluster with Intel Haswell Processors (Expanse)</a:t>
                      </a:r>
                      <a:endParaRPr lang="en-US" sz="1200" b="1" i="0" u="none" strike="noStrike" dirty="0">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SDSC</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compute</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extLst>
                  <a:ext uri="{0D108BD9-81ED-4DB2-BD59-A6C34878D82A}">
                    <a16:rowId xmlns:a16="http://schemas.microsoft.com/office/drawing/2014/main" val="1231903412"/>
                  </a:ext>
                </a:extLst>
              </a:tr>
              <a:tr h="299044">
                <a:tc>
                  <a:txBody>
                    <a:bodyPr/>
                    <a:lstStyle/>
                    <a:p>
                      <a:pPr algn="l" fontAlgn="b"/>
                      <a:r>
                        <a:rPr lang="en-US" sz="1200" b="1" u="none" strike="noStrike" dirty="0">
                          <a:solidFill>
                            <a:schemeClr val="tx1"/>
                          </a:solidFill>
                          <a:effectLst/>
                        </a:rPr>
                        <a:t>SDSC Medium-term disk storage (Data Oasis)</a:t>
                      </a:r>
                      <a:endParaRPr lang="en-US" sz="1200" b="1" i="0" u="none" strike="noStrike" dirty="0">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dirty="0">
                          <a:solidFill>
                            <a:schemeClr val="tx1"/>
                          </a:solidFill>
                          <a:effectLst/>
                        </a:rPr>
                        <a:t>SDSC</a:t>
                      </a:r>
                      <a:endParaRPr lang="en-US" sz="1200" b="1" i="0" u="none" strike="noStrike" dirty="0">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storage</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extLst>
                  <a:ext uri="{0D108BD9-81ED-4DB2-BD59-A6C34878D82A}">
                    <a16:rowId xmlns:a16="http://schemas.microsoft.com/office/drawing/2014/main" val="2321308121"/>
                  </a:ext>
                </a:extLst>
              </a:tr>
              <a:tr h="299044">
                <a:tc>
                  <a:txBody>
                    <a:bodyPr/>
                    <a:lstStyle/>
                    <a:p>
                      <a:pPr algn="l" fontAlgn="b"/>
                      <a:r>
                        <a:rPr lang="en-US" sz="1200" b="1" u="none" strike="noStrike">
                          <a:solidFill>
                            <a:schemeClr val="tx1"/>
                          </a:solidFill>
                          <a:effectLst/>
                        </a:rPr>
                        <a:t>Stanford University GPU Cluster (XStream)</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Stanford U</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compute</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extLst>
                  <a:ext uri="{0D108BD9-81ED-4DB2-BD59-A6C34878D82A}">
                    <a16:rowId xmlns:a16="http://schemas.microsoft.com/office/drawing/2014/main" val="4084013815"/>
                  </a:ext>
                </a:extLst>
              </a:tr>
              <a:tr h="299044">
                <a:tc>
                  <a:txBody>
                    <a:bodyPr/>
                    <a:lstStyle/>
                    <a:p>
                      <a:pPr algn="l" fontAlgn="b"/>
                      <a:r>
                        <a:rPr lang="en-US" sz="1200" b="1" u="none" strike="noStrike" dirty="0">
                          <a:solidFill>
                            <a:schemeClr val="tx1"/>
                          </a:solidFill>
                          <a:effectLst/>
                        </a:rPr>
                        <a:t>TACC Data Analytics System (Jetstream)</a:t>
                      </a:r>
                      <a:endParaRPr lang="en-US" sz="1200" b="1" i="0" u="none" strike="noStrike" dirty="0">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TACC</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dirty="0">
                          <a:solidFill>
                            <a:schemeClr val="tx1"/>
                          </a:solidFill>
                          <a:effectLst/>
                        </a:rPr>
                        <a:t>compute</a:t>
                      </a:r>
                      <a:endParaRPr lang="en-US" sz="1200" b="1" i="0" u="none" strike="noStrike" dirty="0">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extLst>
                  <a:ext uri="{0D108BD9-81ED-4DB2-BD59-A6C34878D82A}">
                    <a16:rowId xmlns:a16="http://schemas.microsoft.com/office/drawing/2014/main" val="3140994173"/>
                  </a:ext>
                </a:extLst>
              </a:tr>
              <a:tr h="340804">
                <a:tc>
                  <a:txBody>
                    <a:bodyPr/>
                    <a:lstStyle/>
                    <a:p>
                      <a:pPr algn="l" fontAlgn="b"/>
                      <a:r>
                        <a:rPr lang="en-US" sz="1200" b="1" u="none" strike="noStrike">
                          <a:solidFill>
                            <a:schemeClr val="tx1"/>
                          </a:solidFill>
                          <a:effectLst/>
                        </a:rPr>
                        <a:t>TACC Dell/Intel Knights Landing, Skylake System (Stampede2)</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UT Austin</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compute</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extLst>
                  <a:ext uri="{0D108BD9-81ED-4DB2-BD59-A6C34878D82A}">
                    <a16:rowId xmlns:a16="http://schemas.microsoft.com/office/drawing/2014/main" val="1163874806"/>
                  </a:ext>
                </a:extLst>
              </a:tr>
              <a:tr h="299044">
                <a:tc>
                  <a:txBody>
                    <a:bodyPr/>
                    <a:lstStyle/>
                    <a:p>
                      <a:pPr algn="l" fontAlgn="b"/>
                      <a:r>
                        <a:rPr lang="en-US" sz="1200" b="1" u="none" strike="noStrike" dirty="0">
                          <a:solidFill>
                            <a:schemeClr val="tx1"/>
                          </a:solidFill>
                          <a:effectLst/>
                        </a:rPr>
                        <a:t>TACC Long-term Storage (Jetstream Storage)</a:t>
                      </a:r>
                      <a:endParaRPr lang="en-US" sz="1200" b="1" i="0" u="none" strike="noStrike" dirty="0">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TACC</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a:solidFill>
                            <a:schemeClr val="tx1"/>
                          </a:solidFill>
                          <a:effectLst/>
                        </a:rPr>
                        <a:t>storage</a:t>
                      </a:r>
                      <a:endParaRPr lang="en-US" sz="1200" b="1" i="0" u="none" strike="noStrike">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extLst>
                  <a:ext uri="{0D108BD9-81ED-4DB2-BD59-A6C34878D82A}">
                    <a16:rowId xmlns:a16="http://schemas.microsoft.com/office/drawing/2014/main" val="620452793"/>
                  </a:ext>
                </a:extLst>
              </a:tr>
              <a:tr h="299044">
                <a:tc>
                  <a:txBody>
                    <a:bodyPr/>
                    <a:lstStyle/>
                    <a:p>
                      <a:pPr algn="l" fontAlgn="b"/>
                      <a:r>
                        <a:rPr lang="en-US" sz="1200" b="1" u="none" strike="noStrike" dirty="0">
                          <a:solidFill>
                            <a:schemeClr val="tx1"/>
                          </a:solidFill>
                          <a:effectLst/>
                        </a:rPr>
                        <a:t>TACC Long-term tape Archival Storage (Corral)</a:t>
                      </a:r>
                      <a:endParaRPr lang="en-US" sz="1200" b="1" i="0" u="none" strike="noStrike" dirty="0">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dirty="0">
                          <a:solidFill>
                            <a:schemeClr val="tx1"/>
                          </a:solidFill>
                          <a:effectLst/>
                        </a:rPr>
                        <a:t>TACC</a:t>
                      </a:r>
                      <a:endParaRPr lang="en-US" sz="1200" b="1" i="0" u="none" strike="noStrike" dirty="0">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tc>
                  <a:txBody>
                    <a:bodyPr/>
                    <a:lstStyle/>
                    <a:p>
                      <a:pPr algn="l" fontAlgn="b"/>
                      <a:r>
                        <a:rPr lang="en-US" sz="1200" b="1" u="none" strike="noStrike" dirty="0">
                          <a:solidFill>
                            <a:schemeClr val="tx1"/>
                          </a:solidFill>
                          <a:effectLst/>
                        </a:rPr>
                        <a:t>storage</a:t>
                      </a:r>
                      <a:endParaRPr lang="en-US" sz="1200" b="1" i="0" u="none" strike="noStrike" dirty="0">
                        <a:solidFill>
                          <a:schemeClr val="tx1"/>
                        </a:solidFill>
                        <a:effectLst/>
                        <a:latin typeface="Calibri" panose="020F0502020204030204" pitchFamily="34" charset="0"/>
                      </a:endParaRPr>
                    </a:p>
                  </a:txBody>
                  <a:tcPr marL="3105" marR="3105" marT="3105" marB="0" anchor="b">
                    <a:solidFill>
                      <a:schemeClr val="accent1">
                        <a:tint val="20000"/>
                        <a:alpha val="50000"/>
                      </a:schemeClr>
                    </a:solidFill>
                  </a:tcPr>
                </a:tc>
                <a:extLst>
                  <a:ext uri="{0D108BD9-81ED-4DB2-BD59-A6C34878D82A}">
                    <a16:rowId xmlns:a16="http://schemas.microsoft.com/office/drawing/2014/main" val="2028169232"/>
                  </a:ext>
                </a:extLst>
              </a:tr>
            </a:tbl>
          </a:graphicData>
        </a:graphic>
      </p:graphicFrame>
    </p:spTree>
    <p:extLst>
      <p:ext uri="{BB962C8B-B14F-4D97-AF65-F5344CB8AC3E}">
        <p14:creationId xmlns:p14="http://schemas.microsoft.com/office/powerpoint/2010/main" val="4195701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28580-E9F0-5441-BCE8-0EC615C3BA86}"/>
              </a:ext>
            </a:extLst>
          </p:cNvPr>
          <p:cNvSpPr>
            <a:spLocks noGrp="1"/>
          </p:cNvSpPr>
          <p:nvPr>
            <p:ph type="title"/>
          </p:nvPr>
        </p:nvSpPr>
        <p:spPr>
          <a:xfrm>
            <a:off x="855785" y="136525"/>
            <a:ext cx="10515600" cy="1325563"/>
          </a:xfrm>
        </p:spPr>
        <p:txBody>
          <a:bodyPr/>
          <a:lstStyle/>
          <a:p>
            <a:r>
              <a:rPr lang="en-US" dirty="0"/>
              <a:t>NSF HPC Resources</a:t>
            </a:r>
          </a:p>
        </p:txBody>
      </p:sp>
      <p:pic>
        <p:nvPicPr>
          <p:cNvPr id="5" name="Content Placeholder 4">
            <a:extLst>
              <a:ext uri="{FF2B5EF4-FFF2-40B4-BE49-F238E27FC236}">
                <a16:creationId xmlns:a16="http://schemas.microsoft.com/office/drawing/2014/main" id="{35F6E55D-D9CF-0549-8B6E-3CC06947F321}"/>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147796" y="1428131"/>
            <a:ext cx="9636369" cy="5429869"/>
          </a:xfrm>
        </p:spPr>
      </p:pic>
      <p:sp>
        <p:nvSpPr>
          <p:cNvPr id="3" name="Rectangle 2">
            <a:extLst>
              <a:ext uri="{FF2B5EF4-FFF2-40B4-BE49-F238E27FC236}">
                <a16:creationId xmlns:a16="http://schemas.microsoft.com/office/drawing/2014/main" id="{25454473-FCF2-0044-89C4-543CD3DBB105}"/>
              </a:ext>
            </a:extLst>
          </p:cNvPr>
          <p:cNvSpPr/>
          <p:nvPr/>
        </p:nvSpPr>
        <p:spPr>
          <a:xfrm>
            <a:off x="6788730" y="2895600"/>
            <a:ext cx="2022762" cy="401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Frontera</a:t>
            </a:r>
          </a:p>
        </p:txBody>
      </p:sp>
      <p:sp>
        <p:nvSpPr>
          <p:cNvPr id="4" name="Rectangle 3">
            <a:extLst>
              <a:ext uri="{FF2B5EF4-FFF2-40B4-BE49-F238E27FC236}">
                <a16:creationId xmlns:a16="http://schemas.microsoft.com/office/drawing/2014/main" id="{BB7C9567-5A9E-1A4D-8E9B-F2B712F05091}"/>
              </a:ext>
            </a:extLst>
          </p:cNvPr>
          <p:cNvSpPr/>
          <p:nvPr/>
        </p:nvSpPr>
        <p:spPr>
          <a:xfrm>
            <a:off x="6691746" y="5540947"/>
            <a:ext cx="2355272" cy="401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Bridges2</a:t>
            </a:r>
          </a:p>
        </p:txBody>
      </p:sp>
      <p:sp>
        <p:nvSpPr>
          <p:cNvPr id="6" name="Rectangle 5">
            <a:extLst>
              <a:ext uri="{FF2B5EF4-FFF2-40B4-BE49-F238E27FC236}">
                <a16:creationId xmlns:a16="http://schemas.microsoft.com/office/drawing/2014/main" id="{0B7832EB-B421-B044-8CA5-2FF631CC604A}"/>
              </a:ext>
            </a:extLst>
          </p:cNvPr>
          <p:cNvSpPr/>
          <p:nvPr/>
        </p:nvSpPr>
        <p:spPr>
          <a:xfrm>
            <a:off x="6532418" y="4377601"/>
            <a:ext cx="2514600" cy="401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Expanse</a:t>
            </a:r>
          </a:p>
        </p:txBody>
      </p:sp>
      <p:sp>
        <p:nvSpPr>
          <p:cNvPr id="7" name="TextBox 6">
            <a:extLst>
              <a:ext uri="{FF2B5EF4-FFF2-40B4-BE49-F238E27FC236}">
                <a16:creationId xmlns:a16="http://schemas.microsoft.com/office/drawing/2014/main" id="{A008BDA9-89B2-BF41-87AA-61E09F8E63E4}"/>
              </a:ext>
            </a:extLst>
          </p:cNvPr>
          <p:cNvSpPr txBox="1"/>
          <p:nvPr/>
        </p:nvSpPr>
        <p:spPr>
          <a:xfrm>
            <a:off x="7345180" y="6145967"/>
            <a:ext cx="1888761" cy="369332"/>
          </a:xfrm>
          <a:prstGeom prst="rect">
            <a:avLst/>
          </a:prstGeom>
          <a:gradFill>
            <a:gsLst>
              <a:gs pos="39994">
                <a:srgbClr val="5386AC"/>
              </a:gs>
              <a:gs pos="40034">
                <a:srgbClr val="5386AC"/>
              </a:gs>
              <a:gs pos="4000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dirty="0"/>
              <a:t>Jetstream2</a:t>
            </a:r>
          </a:p>
        </p:txBody>
      </p:sp>
    </p:spTree>
    <p:extLst>
      <p:ext uri="{BB962C8B-B14F-4D97-AF65-F5344CB8AC3E}">
        <p14:creationId xmlns:p14="http://schemas.microsoft.com/office/powerpoint/2010/main" val="1796299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DB25E834-CE26-E943-B3D9-221D72E97A51}"/>
              </a:ext>
            </a:extLst>
          </p:cNvPr>
          <p:cNvSpPr>
            <a:spLocks noGrp="1"/>
          </p:cNvSpPr>
          <p:nvPr>
            <p:ph type="sldNum" sz="quarter" idx="10"/>
          </p:nvPr>
        </p:nvSpPr>
        <p:spPr/>
        <p:txBody>
          <a:bodyPr/>
          <a:lstStyle/>
          <a:p>
            <a:fld id="{44A87406-753A-334A-B0FB-ACFF607B8E7A}" type="slidenum">
              <a:rPr lang="en-US" altLang="en-US"/>
              <a:pPr/>
              <a:t>8</a:t>
            </a:fld>
            <a:endParaRPr lang="en-US" altLang="en-US"/>
          </a:p>
        </p:txBody>
      </p:sp>
      <p:sp>
        <p:nvSpPr>
          <p:cNvPr id="81921" name="Rectangle 1">
            <a:extLst>
              <a:ext uri="{FF2B5EF4-FFF2-40B4-BE49-F238E27FC236}">
                <a16:creationId xmlns:a16="http://schemas.microsoft.com/office/drawing/2014/main" id="{2AEB4408-9CEB-AC43-813F-FE811E3E790F}"/>
              </a:ext>
            </a:extLst>
          </p:cNvPr>
          <p:cNvSpPr>
            <a:spLocks noGrp="1" noChangeArrowheads="1"/>
          </p:cNvSpPr>
          <p:nvPr>
            <p:ph type="title"/>
          </p:nvPr>
        </p:nvSpPr>
        <p:spPr>
          <a:xfrm>
            <a:off x="1461492" y="-80367"/>
            <a:ext cx="9260086" cy="901898"/>
          </a:xfrm>
          <a:ln/>
        </p:spPr>
        <p:txBody>
          <a:bodyPr rIns="35719" anchor="ctr"/>
          <a:lstStyle/>
          <a:p>
            <a:r>
              <a:rPr lang="en-US" altLang="en-US" sz="2672"/>
              <a:t>VO-Global: International R&amp;E Networking</a:t>
            </a:r>
          </a:p>
        </p:txBody>
      </p:sp>
      <p:pic>
        <p:nvPicPr>
          <p:cNvPr id="81922" name="Picture 2">
            <a:extLst>
              <a:ext uri="{FF2B5EF4-FFF2-40B4-BE49-F238E27FC236}">
                <a16:creationId xmlns:a16="http://schemas.microsoft.com/office/drawing/2014/main" id="{950B61C9-3DF5-E748-A1DF-F424D2A6B6C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754" y="715491"/>
            <a:ext cx="4045148" cy="286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81923" name="Picture 3">
            <a:extLst>
              <a:ext uri="{FF2B5EF4-FFF2-40B4-BE49-F238E27FC236}">
                <a16:creationId xmlns:a16="http://schemas.microsoft.com/office/drawing/2014/main" id="{72C027EC-FE24-9C4F-96FF-6E17E6CCD29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1221" y="3696890"/>
            <a:ext cx="2303859" cy="2696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81924" name="Picture 4">
            <a:extLst>
              <a:ext uri="{FF2B5EF4-FFF2-40B4-BE49-F238E27FC236}">
                <a16:creationId xmlns:a16="http://schemas.microsoft.com/office/drawing/2014/main" id="{DB5D90B5-F2CA-CD43-A1F1-1B95F1D4252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9547" y="3549551"/>
            <a:ext cx="4384477" cy="274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81925" name="Picture 5">
            <a:extLst>
              <a:ext uri="{FF2B5EF4-FFF2-40B4-BE49-F238E27FC236}">
                <a16:creationId xmlns:a16="http://schemas.microsoft.com/office/drawing/2014/main" id="{DFC0A0DB-43E2-8949-839C-AA717EFE9A1E}"/>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7039" y="848320"/>
            <a:ext cx="4839891" cy="2339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716621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308198-8F3C-BB49-9B01-60BEC5E7B7D2}"/>
              </a:ext>
            </a:extLst>
          </p:cNvPr>
          <p:cNvPicPr>
            <a:picLocks noGrp="1" noChangeAspect="1"/>
          </p:cNvPicPr>
          <p:nvPr>
            <p:ph idx="1"/>
          </p:nvPr>
        </p:nvPicPr>
        <p:blipFill>
          <a:blip r:embed="rId3"/>
          <a:stretch>
            <a:fillRect/>
          </a:stretch>
        </p:blipFill>
        <p:spPr>
          <a:xfrm>
            <a:off x="348151" y="461477"/>
            <a:ext cx="11190895" cy="6260041"/>
          </a:xfrm>
          <a:blipFill>
            <a:blip r:embed="rId4"/>
            <a:tile tx="0" ty="0" sx="100000" sy="100000" flip="none" algn="tl"/>
          </a:blipFill>
          <a:ln>
            <a:solidFill>
              <a:srgbClr val="FFFF00"/>
            </a:solidFill>
          </a:ln>
        </p:spPr>
      </p:pic>
      <p:sp>
        <p:nvSpPr>
          <p:cNvPr id="2" name="AutoShape 4">
            <a:extLst>
              <a:ext uri="{FF2B5EF4-FFF2-40B4-BE49-F238E27FC236}">
                <a16:creationId xmlns:a16="http://schemas.microsoft.com/office/drawing/2014/main" id="{3C8FD698-97C4-394C-91BF-582D37BDBE1D}"/>
              </a:ext>
            </a:extLst>
          </p:cNvPr>
          <p:cNvSpPr>
            <a:spLocks noChangeAspect="1" noChangeArrowheads="1"/>
          </p:cNvSpPr>
          <p:nvPr/>
        </p:nvSpPr>
        <p:spPr bwMode="auto">
          <a:xfrm>
            <a:off x="5943600" y="3276600"/>
            <a:ext cx="1524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a:extLst>
              <a:ext uri="{FF2B5EF4-FFF2-40B4-BE49-F238E27FC236}">
                <a16:creationId xmlns:a16="http://schemas.microsoft.com/office/drawing/2014/main" id="{6C41948F-79BB-2F42-A860-BD09CD4356CC}"/>
              </a:ext>
            </a:extLst>
          </p:cNvPr>
          <p:cNvSpPr>
            <a:spLocks noChangeAspect="1" noChangeArrowheads="1"/>
          </p:cNvSpPr>
          <p:nvPr/>
        </p:nvSpPr>
        <p:spPr bwMode="auto">
          <a:xfrm>
            <a:off x="5943599" y="3276599"/>
            <a:ext cx="314899" cy="3148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picture containing text, clipart&#10;&#10;Description automatically generated">
            <a:extLst>
              <a:ext uri="{FF2B5EF4-FFF2-40B4-BE49-F238E27FC236}">
                <a16:creationId xmlns:a16="http://schemas.microsoft.com/office/drawing/2014/main" id="{92D5A508-41A8-DA41-B6B5-39861ABA838F}"/>
              </a:ext>
            </a:extLst>
          </p:cNvPr>
          <p:cNvPicPr>
            <a:picLocks noChangeAspect="1"/>
          </p:cNvPicPr>
          <p:nvPr/>
        </p:nvPicPr>
        <p:blipFill>
          <a:blip r:embed="rId5"/>
          <a:stretch>
            <a:fillRect/>
          </a:stretch>
        </p:blipFill>
        <p:spPr>
          <a:xfrm>
            <a:off x="6694366" y="2953286"/>
            <a:ext cx="1416849" cy="428350"/>
          </a:xfrm>
          <a:prstGeom prst="rect">
            <a:avLst/>
          </a:prstGeom>
        </p:spPr>
      </p:pic>
    </p:spTree>
    <p:extLst>
      <p:ext uri="{BB962C8B-B14F-4D97-AF65-F5344CB8AC3E}">
        <p14:creationId xmlns:p14="http://schemas.microsoft.com/office/powerpoint/2010/main" val="2403347655"/>
      </p:ext>
    </p:extLst>
  </p:cSld>
  <p:clrMapOvr>
    <a:masterClrMapping/>
  </p:clrMapOvr>
</p:sld>
</file>

<file path=ppt/theme/theme1.xml><?xml version="1.0" encoding="utf-8"?>
<a:theme xmlns:a="http://schemas.openxmlformats.org/drawingml/2006/main" name="Office Theme">
  <a:themeElements>
    <a:clrScheme name="Airavata-Blue">
      <a:dk1>
        <a:sysClr val="windowText" lastClr="000000"/>
      </a:dk1>
      <a:lt1>
        <a:sysClr val="window" lastClr="FFFFFF"/>
      </a:lt1>
      <a:dk2>
        <a:srgbClr val="44546A"/>
      </a:dk2>
      <a:lt2>
        <a:srgbClr val="E7E6E6"/>
      </a:lt2>
      <a:accent1>
        <a:srgbClr val="25ADCC"/>
      </a:accent1>
      <a:accent2>
        <a:srgbClr val="F27B72"/>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ravata Powerpoint Template-withNewLogoandName (Read-Only)" id="{536CCD63-AC05-1747-94F2-900FC30BC4FA}" vid="{8D5FE8F2-5F90-164A-83EC-26804915DC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Airavata Powerpoint Template-withNewLogoandName</Template>
  <TotalTime>21158</TotalTime>
  <Words>2251</Words>
  <Application>Microsoft Macintosh PowerPoint</Application>
  <PresentationFormat>Widescreen</PresentationFormat>
  <Paragraphs>381</Paragraphs>
  <Slides>49</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Calibri</vt:lpstr>
      <vt:lpstr>Calibri Light</vt:lpstr>
      <vt:lpstr>Courier New</vt:lpstr>
      <vt:lpstr>Helvetica Neue</vt:lpstr>
      <vt:lpstr>Lucida Grande</vt:lpstr>
      <vt:lpstr>Montserrat</vt:lpstr>
      <vt:lpstr>Times New Roman</vt:lpstr>
      <vt:lpstr>Office Theme</vt:lpstr>
      <vt:lpstr>Cyber Infrastructure for Molecular Science Communities  </vt:lpstr>
      <vt:lpstr>Outline</vt:lpstr>
      <vt:lpstr>Acknowledgements</vt:lpstr>
      <vt:lpstr>Cyberinfrastructure</vt:lpstr>
      <vt:lpstr>PowerPoint Presentation</vt:lpstr>
      <vt:lpstr>Current XSEDE Resources</vt:lpstr>
      <vt:lpstr>NSF HPC Resources</vt:lpstr>
      <vt:lpstr>VO-Global: International R&amp;E Networking</vt:lpstr>
      <vt:lpstr>PowerPoint Presentation</vt:lpstr>
      <vt:lpstr>Science Gateways  </vt:lpstr>
      <vt:lpstr>Technology Adoption Choices</vt:lpstr>
      <vt:lpstr>Apache Airavata</vt:lpstr>
      <vt:lpstr>SciGaP Hosting Services</vt:lpstr>
      <vt:lpstr>Building an Airavata client</vt:lpstr>
      <vt:lpstr>Science Gateway Architecture</vt:lpstr>
      <vt:lpstr>PowerPoint Presentation</vt:lpstr>
      <vt:lpstr>What Is Apache Airavata?</vt:lpstr>
      <vt:lpstr>Some Gateways Built with Apache Airavata</vt:lpstr>
      <vt:lpstr>Django Portal</vt:lpstr>
      <vt:lpstr>Custom UI Components</vt:lpstr>
      <vt:lpstr>Helix-based Task Execution</vt:lpstr>
      <vt:lpstr>Group-based Authorization</vt:lpstr>
      <vt:lpstr>Apache Airavata Summary</vt:lpstr>
      <vt:lpstr>PowerPoint Presentation</vt:lpstr>
      <vt:lpstr>SEAGrid 16 Years in Service</vt:lpstr>
      <vt:lpstr>SEAGrid Usage </vt:lpstr>
      <vt:lpstr>SEAGrid Gateway Admin View</vt:lpstr>
      <vt:lpstr>SEAGrid Admin Dashboard  Compute Resource Browser</vt:lpstr>
      <vt:lpstr>SEAGrid Gateway Credential Store</vt:lpstr>
      <vt:lpstr>SEAGrid Application Catalog</vt:lpstr>
      <vt:lpstr>Application Interface Editor</vt:lpstr>
      <vt:lpstr>Application Deployment Editor</vt:lpstr>
      <vt:lpstr>Gateway Profile</vt:lpstr>
      <vt:lpstr>SEAGrid Experiment Creation </vt:lpstr>
      <vt:lpstr>SEAGrid Experiment Status</vt:lpstr>
      <vt:lpstr>SEAGrid Admin Experiment Viewer</vt:lpstr>
      <vt:lpstr>SEAGrid Data Catalog</vt:lpstr>
      <vt:lpstr>Output Metadata</vt:lpstr>
      <vt:lpstr>Workflow and Visualization An XSEDE ECSS Project</vt:lpstr>
      <vt:lpstr>PowerPoint Presentation</vt:lpstr>
      <vt:lpstr>SEAGrid Data Catalog</vt:lpstr>
      <vt:lpstr>SEAGrid Data System Architecture</vt:lpstr>
      <vt:lpstr>Searching for Cataloged Data</vt:lpstr>
      <vt:lpstr>Output Metadata</vt:lpstr>
      <vt:lpstr>Cyberinfrastructure Integration Research Center</vt:lpstr>
      <vt:lpstr>Acknowledgements and Contacts  </vt:lpstr>
      <vt:lpstr>SEAGrid Desktop Client  CSD Database Integration </vt:lpstr>
      <vt:lpstr>Graphical Interfaces to Application Software</vt:lpstr>
      <vt:lpstr>SEAGrid Desktop Client Storage Browser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Gateways</dc:title>
  <dc:creator>Marlon Pierce</dc:creator>
  <cp:lastModifiedBy>Pamidighantam, Sudhakar</cp:lastModifiedBy>
  <cp:revision>173</cp:revision>
  <dcterms:created xsi:type="dcterms:W3CDTF">2017-03-23T20:16:13Z</dcterms:created>
  <dcterms:modified xsi:type="dcterms:W3CDTF">2021-06-16T13:15:54Z</dcterms:modified>
</cp:coreProperties>
</file>